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35"/>
  </p:notesMasterIdLst>
  <p:sldIdLst>
    <p:sldId id="256" r:id="rId5"/>
    <p:sldId id="257" r:id="rId6"/>
    <p:sldId id="258" r:id="rId7"/>
    <p:sldId id="259" r:id="rId8"/>
    <p:sldId id="260" r:id="rId9"/>
    <p:sldId id="262" r:id="rId10"/>
    <p:sldId id="263" r:id="rId11"/>
    <p:sldId id="264" r:id="rId12"/>
    <p:sldId id="265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66" r:id="rId25"/>
    <p:sldId id="267" r:id="rId26"/>
    <p:sldId id="274" r:id="rId27"/>
    <p:sldId id="268" r:id="rId28"/>
    <p:sldId id="269" r:id="rId29"/>
    <p:sldId id="270" r:id="rId30"/>
    <p:sldId id="271" r:id="rId31"/>
    <p:sldId id="272" r:id="rId32"/>
    <p:sldId id="273" r:id="rId33"/>
    <p:sldId id="261" r:id="rId34"/>
  </p:sldIdLst>
  <p:sldSz cx="9144000" cy="6858000" type="screen4x3"/>
  <p:notesSz cx="9144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9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5C9856-9443-43D7-B913-32026E0E4FF9}" v="1" dt="2024-04-16T17:40:42.16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NNARO GRASSO" userId="S::genna.grasso@studenti.unina.it::30d4be34-a850-4004-9fce-8f430c5efc1d" providerId="AD" clId="Web-{FD7E42F4-4B44-4319-BDC9-A088280ECF13}"/>
    <pc:docChg chg="delSld">
      <pc:chgData name="GENNARO GRASSO" userId="S::genna.grasso@studenti.unina.it::30d4be34-a850-4004-9fce-8f430c5efc1d" providerId="AD" clId="Web-{FD7E42F4-4B44-4319-BDC9-A088280ECF13}" dt="2024-04-09T13:34:20.862" v="0"/>
      <pc:docMkLst>
        <pc:docMk/>
      </pc:docMkLst>
      <pc:sldChg chg="del">
        <pc:chgData name="GENNARO GRASSO" userId="S::genna.grasso@studenti.unina.it::30d4be34-a850-4004-9fce-8f430c5efc1d" providerId="AD" clId="Web-{FD7E42F4-4B44-4319-BDC9-A088280ECF13}" dt="2024-04-09T13:34:20.862" v="0"/>
        <pc:sldMkLst>
          <pc:docMk/>
          <pc:sldMk cId="4073605869" sldId="286"/>
        </pc:sldMkLst>
      </pc:sldChg>
    </pc:docChg>
  </pc:docChgLst>
  <pc:docChgLst>
    <pc:chgData name="LUCREZIA DI MARINO" userId="S::lucr.dimarino@studenti.unina.it::cd276443-95b7-44fb-a9c3-1755bfaf7a9f" providerId="AD" clId="Web-{715C9856-9443-43D7-B913-32026E0E4FF9}"/>
    <pc:docChg chg="modSld">
      <pc:chgData name="LUCREZIA DI MARINO" userId="S::lucr.dimarino@studenti.unina.it::cd276443-95b7-44fb-a9c3-1755bfaf7a9f" providerId="AD" clId="Web-{715C9856-9443-43D7-B913-32026E0E4FF9}" dt="2024-04-16T17:40:42.163" v="0" actId="1076"/>
      <pc:docMkLst>
        <pc:docMk/>
      </pc:docMkLst>
      <pc:sldChg chg="modSp">
        <pc:chgData name="LUCREZIA DI MARINO" userId="S::lucr.dimarino@studenti.unina.it::cd276443-95b7-44fb-a9c3-1755bfaf7a9f" providerId="AD" clId="Web-{715C9856-9443-43D7-B913-32026E0E4FF9}" dt="2024-04-16T17:40:42.163" v="0" actId="1076"/>
        <pc:sldMkLst>
          <pc:docMk/>
          <pc:sldMk cId="774740327" sldId="276"/>
        </pc:sldMkLst>
        <pc:picChg chg="mod">
          <ac:chgData name="LUCREZIA DI MARINO" userId="S::lucr.dimarino@studenti.unina.it::cd276443-95b7-44fb-a9c3-1755bfaf7a9f" providerId="AD" clId="Web-{715C9856-9443-43D7-B913-32026E0E4FF9}" dt="2024-04-16T17:40:42.163" v="0" actId="1076"/>
          <ac:picMkLst>
            <pc:docMk/>
            <pc:sldMk cId="774740327" sldId="276"/>
            <ac:picMk id="5" creationId="{A342AFE5-6B79-8EFA-0B4B-28FEC17533B7}"/>
          </ac:picMkLst>
        </pc:picChg>
      </pc:sldChg>
    </pc:docChg>
  </pc:docChgLst>
  <pc:docChgLst>
    <pc:chgData name="BENEDETTA REGA" userId="S::be.rega@studenti.unina.it::7d546d87-1509-4059-99ae-5f5d15712fec" providerId="AD" clId="Web-{5C93673F-0D14-4F40-AF46-93442EC45478}"/>
    <pc:docChg chg="addSld delSld modSld">
      <pc:chgData name="BENEDETTA REGA" userId="S::be.rega@studenti.unina.it::7d546d87-1509-4059-99ae-5f5d15712fec" providerId="AD" clId="Web-{5C93673F-0D14-4F40-AF46-93442EC45478}" dt="2024-04-09T13:19:04.185" v="2"/>
      <pc:docMkLst>
        <pc:docMk/>
      </pc:docMkLst>
      <pc:sldChg chg="modSp">
        <pc:chgData name="BENEDETTA REGA" userId="S::be.rega@studenti.unina.it::7d546d87-1509-4059-99ae-5f5d15712fec" providerId="AD" clId="Web-{5C93673F-0D14-4F40-AF46-93442EC45478}" dt="2024-04-09T13:04:12.404" v="0" actId="1076"/>
        <pc:sldMkLst>
          <pc:docMk/>
          <pc:sldMk cId="0" sldId="259"/>
        </pc:sldMkLst>
        <pc:spChg chg="mod">
          <ac:chgData name="BENEDETTA REGA" userId="S::be.rega@studenti.unina.it::7d546d87-1509-4059-99ae-5f5d15712fec" providerId="AD" clId="Web-{5C93673F-0D14-4F40-AF46-93442EC45478}" dt="2024-04-09T13:04:12.404" v="0" actId="1076"/>
          <ac:spMkLst>
            <pc:docMk/>
            <pc:sldMk cId="0" sldId="259"/>
            <ac:spMk id="3" creationId="{00000000-0000-0000-0000-000000000000}"/>
          </ac:spMkLst>
        </pc:spChg>
      </pc:sldChg>
      <pc:sldChg chg="new del">
        <pc:chgData name="BENEDETTA REGA" userId="S::be.rega@studenti.unina.it::7d546d87-1509-4059-99ae-5f5d15712fec" providerId="AD" clId="Web-{5C93673F-0D14-4F40-AF46-93442EC45478}" dt="2024-04-09T13:19:04.185" v="2"/>
        <pc:sldMkLst>
          <pc:docMk/>
          <pc:sldMk cId="3514046188" sldId="286"/>
        </pc:sldMkLst>
      </pc:sldChg>
    </pc:docChg>
  </pc:docChgLst>
  <pc:docChgLst>
    <pc:chgData name="GENNARO GRASSO" userId="S::genna.grasso@studenti.unina.it::30d4be34-a850-4004-9fce-8f430c5efc1d" providerId="AD" clId="Web-{F6CA7F14-A076-49DD-9FD4-9342904BF14C}"/>
    <pc:docChg chg="addSld">
      <pc:chgData name="GENNARO GRASSO" userId="S::genna.grasso@studenti.unina.it::30d4be34-a850-4004-9fce-8f430c5efc1d" providerId="AD" clId="Web-{F6CA7F14-A076-49DD-9FD4-9342904BF14C}" dt="2024-04-09T13:34:05.114" v="0"/>
      <pc:docMkLst>
        <pc:docMk/>
      </pc:docMkLst>
      <pc:sldChg chg="new">
        <pc:chgData name="GENNARO GRASSO" userId="S::genna.grasso@studenti.unina.it::30d4be34-a850-4004-9fce-8f430c5efc1d" providerId="AD" clId="Web-{F6CA7F14-A076-49DD-9FD4-9342904BF14C}" dt="2024-04-09T13:34:05.114" v="0"/>
        <pc:sldMkLst>
          <pc:docMk/>
          <pc:sldMk cId="4073605869" sldId="28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gif>
</file>

<file path=ppt/media/image24.jpg>
</file>

<file path=ppt/media/image25.jp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4.png>
</file>

<file path=ppt/media/image5.png>
</file>

<file path=ppt/media/image6.jp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82EC2-927D-4809-8EEA-8347CF43CE6D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0769C8-7BAB-40FD-B9D8-2C3CD84BFFE8}" type="slidenum">
              <a:rPr lang="en-IN" smtClean="0"/>
              <a:t>‹N›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3706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6571487"/>
            <a:ext cx="9144000" cy="287020"/>
          </a:xfrm>
          <a:custGeom>
            <a:avLst/>
            <a:gdLst/>
            <a:ahLst/>
            <a:cxnLst/>
            <a:rect l="l" t="t" r="r" b="b"/>
            <a:pathLst>
              <a:path w="9144000" h="287020">
                <a:moveTo>
                  <a:pt x="9144000" y="0"/>
                </a:moveTo>
                <a:lnTo>
                  <a:pt x="0" y="0"/>
                </a:lnTo>
                <a:lnTo>
                  <a:pt x="0" y="286511"/>
                </a:lnTo>
                <a:lnTo>
                  <a:pt x="9144000" y="286511"/>
                </a:lnTo>
                <a:lnTo>
                  <a:pt x="9144000" y="0"/>
                </a:lnTo>
                <a:close/>
              </a:path>
            </a:pathLst>
          </a:custGeom>
          <a:solidFill>
            <a:srgbClr val="12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571487"/>
            <a:ext cx="9144000" cy="287020"/>
          </a:xfrm>
          <a:custGeom>
            <a:avLst/>
            <a:gdLst/>
            <a:ahLst/>
            <a:cxnLst/>
            <a:rect l="l" t="t" r="r" b="b"/>
            <a:pathLst>
              <a:path w="9144000" h="287020">
                <a:moveTo>
                  <a:pt x="0" y="286511"/>
                </a:moveTo>
                <a:lnTo>
                  <a:pt x="9144000" y="286511"/>
                </a:lnTo>
                <a:lnTo>
                  <a:pt x="9144000" y="0"/>
                </a:lnTo>
                <a:lnTo>
                  <a:pt x="0" y="0"/>
                </a:lnTo>
                <a:lnTo>
                  <a:pt x="0" y="286511"/>
                </a:lnTo>
                <a:close/>
              </a:path>
            </a:pathLst>
          </a:custGeom>
          <a:ln w="12700">
            <a:solidFill>
              <a:srgbClr val="12669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74864" y="0"/>
            <a:ext cx="1469135" cy="1438655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4180" y="304603"/>
            <a:ext cx="4626594" cy="51827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8739" y="114426"/>
            <a:ext cx="4655820" cy="696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rgbClr val="12669C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614"/>
              </a:lnSpc>
            </a:pPr>
            <a:r>
              <a:t>Robotica</a:t>
            </a:r>
            <a:r>
              <a:rPr spc="-50"/>
              <a:t> </a:t>
            </a:r>
            <a:r>
              <a:t>Medica</a:t>
            </a:r>
            <a:r>
              <a:rPr spc="-55"/>
              <a:t> </a:t>
            </a:r>
            <a:r>
              <a:t>–</a:t>
            </a:r>
            <a:r>
              <a:rPr spc="-45"/>
              <a:t> </a:t>
            </a:r>
            <a:r>
              <a:rPr spc="-20"/>
              <a:t>SOFA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‹N›</a:t>
            </a:fld>
            <a:endParaRPr spc="-25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12669C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614"/>
              </a:lnSpc>
            </a:pPr>
            <a:r>
              <a:t>Robotica</a:t>
            </a:r>
            <a:r>
              <a:rPr spc="-50"/>
              <a:t> </a:t>
            </a:r>
            <a:r>
              <a:t>Medica</a:t>
            </a:r>
            <a:r>
              <a:rPr spc="-55"/>
              <a:t> </a:t>
            </a:r>
            <a:r>
              <a:t>–</a:t>
            </a:r>
            <a:r>
              <a:rPr spc="-45"/>
              <a:t> </a:t>
            </a:r>
            <a:r>
              <a:rPr spc="-20"/>
              <a:t>SOFA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‹N›</a:t>
            </a:fld>
            <a:endParaRPr spc="-25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12669C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614"/>
              </a:lnSpc>
            </a:pPr>
            <a:r>
              <a:t>Robotica</a:t>
            </a:r>
            <a:r>
              <a:rPr spc="-50"/>
              <a:t> </a:t>
            </a:r>
            <a:r>
              <a:t>Medica</a:t>
            </a:r>
            <a:r>
              <a:rPr spc="-55"/>
              <a:t> </a:t>
            </a:r>
            <a:r>
              <a:t>–</a:t>
            </a:r>
            <a:r>
              <a:rPr spc="-45"/>
              <a:t> </a:t>
            </a:r>
            <a:r>
              <a:rPr spc="-20"/>
              <a:t>SOFA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‹N›</a:t>
            </a:fld>
            <a:endParaRPr spc="-25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12669C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614"/>
              </a:lnSpc>
            </a:pPr>
            <a:r>
              <a:t>Robotica</a:t>
            </a:r>
            <a:r>
              <a:rPr spc="-50"/>
              <a:t> </a:t>
            </a:r>
            <a:r>
              <a:t>Medica</a:t>
            </a:r>
            <a:r>
              <a:rPr spc="-55"/>
              <a:t> </a:t>
            </a:r>
            <a:r>
              <a:t>–</a:t>
            </a:r>
            <a:r>
              <a:rPr spc="-45"/>
              <a:t> </a:t>
            </a:r>
            <a:r>
              <a:rPr spc="-20"/>
              <a:t>SOFA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‹N›</a:t>
            </a:fld>
            <a:endParaRPr spc="-25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614"/>
              </a:lnSpc>
            </a:pPr>
            <a:r>
              <a:t>Robotica</a:t>
            </a:r>
            <a:r>
              <a:rPr spc="-50"/>
              <a:t> </a:t>
            </a:r>
            <a:r>
              <a:t>Medica</a:t>
            </a:r>
            <a:r>
              <a:rPr spc="-55"/>
              <a:t> </a:t>
            </a:r>
            <a:r>
              <a:t>–</a:t>
            </a:r>
            <a:r>
              <a:rPr spc="-45"/>
              <a:t> </a:t>
            </a:r>
            <a:r>
              <a:rPr spc="-20"/>
              <a:t>SOFA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‹N›</a:t>
            </a:fld>
            <a:endParaRPr spc="-25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6571487"/>
            <a:ext cx="9144000" cy="287020"/>
          </a:xfrm>
          <a:custGeom>
            <a:avLst/>
            <a:gdLst/>
            <a:ahLst/>
            <a:cxnLst/>
            <a:rect l="l" t="t" r="r" b="b"/>
            <a:pathLst>
              <a:path w="9144000" h="287020">
                <a:moveTo>
                  <a:pt x="9144000" y="0"/>
                </a:moveTo>
                <a:lnTo>
                  <a:pt x="0" y="0"/>
                </a:lnTo>
                <a:lnTo>
                  <a:pt x="0" y="286511"/>
                </a:lnTo>
                <a:lnTo>
                  <a:pt x="9144000" y="286511"/>
                </a:lnTo>
                <a:lnTo>
                  <a:pt x="9144000" y="0"/>
                </a:lnTo>
                <a:close/>
              </a:path>
            </a:pathLst>
          </a:custGeom>
          <a:solidFill>
            <a:srgbClr val="12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571487"/>
            <a:ext cx="9144000" cy="287020"/>
          </a:xfrm>
          <a:custGeom>
            <a:avLst/>
            <a:gdLst/>
            <a:ahLst/>
            <a:cxnLst/>
            <a:rect l="l" t="t" r="r" b="b"/>
            <a:pathLst>
              <a:path w="9144000" h="287020">
                <a:moveTo>
                  <a:pt x="0" y="286511"/>
                </a:moveTo>
                <a:lnTo>
                  <a:pt x="9144000" y="286511"/>
                </a:lnTo>
                <a:lnTo>
                  <a:pt x="9144000" y="0"/>
                </a:lnTo>
                <a:lnTo>
                  <a:pt x="0" y="0"/>
                </a:lnTo>
                <a:lnTo>
                  <a:pt x="0" y="286511"/>
                </a:lnTo>
                <a:close/>
              </a:path>
            </a:pathLst>
          </a:custGeom>
          <a:ln w="12700">
            <a:solidFill>
              <a:srgbClr val="12669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674864" y="0"/>
            <a:ext cx="1469135" cy="143865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114426"/>
            <a:ext cx="7394575" cy="696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rgbClr val="12669C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4693" y="1122858"/>
            <a:ext cx="8620760" cy="47028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78739" y="6619214"/>
            <a:ext cx="206756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614"/>
              </a:lnSpc>
            </a:pPr>
            <a:r>
              <a:t>Robotica</a:t>
            </a:r>
            <a:r>
              <a:rPr spc="-50"/>
              <a:t> </a:t>
            </a:r>
            <a:r>
              <a:t>Medica</a:t>
            </a:r>
            <a:r>
              <a:rPr spc="-55"/>
              <a:t> </a:t>
            </a:r>
            <a:r>
              <a:t>–</a:t>
            </a:r>
            <a:r>
              <a:rPr spc="-45"/>
              <a:t> </a:t>
            </a:r>
            <a:r>
              <a:rPr spc="-20"/>
              <a:t>SOFA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11514" y="6618071"/>
            <a:ext cx="29337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‹N›</a:t>
            </a:fld>
            <a:endParaRPr spc="-25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g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40144" y="304800"/>
            <a:ext cx="4463711" cy="139400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8739" y="6568237"/>
            <a:ext cx="1725295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600" b="1">
                <a:solidFill>
                  <a:schemeClr val="bg1"/>
                </a:solidFill>
                <a:latin typeface="Calibri"/>
                <a:cs typeface="Calibri"/>
              </a:rPr>
              <a:t>Dr. Shifa Sulaiman</a:t>
            </a:r>
            <a:endParaRPr sz="1600" b="1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91019" y="6569150"/>
            <a:ext cx="206756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10">
                <a:solidFill>
                  <a:srgbClr val="FFFFFF"/>
                </a:solidFill>
                <a:latin typeface="Calibri"/>
                <a:cs typeface="Calibri"/>
              </a:rPr>
              <a:t>Robotica</a:t>
            </a:r>
            <a:r>
              <a:rPr sz="1600" b="1" spc="-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600" b="1">
                <a:solidFill>
                  <a:srgbClr val="FFFFFF"/>
                </a:solidFill>
                <a:latin typeface="Calibri"/>
                <a:cs typeface="Calibri"/>
              </a:rPr>
              <a:t>Medica</a:t>
            </a:r>
            <a:r>
              <a:rPr sz="1600" b="1" spc="-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600" b="1">
                <a:solidFill>
                  <a:srgbClr val="FFFFFF"/>
                </a:solidFill>
                <a:latin typeface="Calibri"/>
                <a:cs typeface="Calibri"/>
              </a:rPr>
              <a:t>–</a:t>
            </a:r>
            <a:r>
              <a:rPr sz="1600" b="1" spc="-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600" b="1" spc="-20">
                <a:solidFill>
                  <a:srgbClr val="FFFFFF"/>
                </a:solidFill>
                <a:latin typeface="Calibri"/>
                <a:cs typeface="Calibri"/>
              </a:rPr>
              <a:t>SOFA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518091" y="1715952"/>
            <a:ext cx="4107815" cy="22371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7200" b="1" spc="-20"/>
              <a:t>SOFA</a:t>
            </a:r>
            <a:endParaRPr sz="7200" b="1"/>
          </a:p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sz="7200" b="1" spc="-75"/>
              <a:t>Framework</a:t>
            </a:r>
            <a:endParaRPr sz="72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1878DA-E9E5-D240-D7D2-5296487614C2}"/>
              </a:ext>
            </a:extLst>
          </p:cNvPr>
          <p:cNvSpPr txBox="1"/>
          <p:nvPr/>
        </p:nvSpPr>
        <p:spPr>
          <a:xfrm>
            <a:off x="5562600" y="4142105"/>
            <a:ext cx="4267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>
                <a:solidFill>
                  <a:srgbClr val="0069B8"/>
                </a:solidFill>
              </a:rPr>
              <a:t>Presented by,</a:t>
            </a:r>
          </a:p>
          <a:p>
            <a:r>
              <a:rPr lang="en-IN" sz="2400">
                <a:solidFill>
                  <a:srgbClr val="0069B8"/>
                </a:solidFill>
              </a:rPr>
              <a:t>Dr. Shifa Sulaiman</a:t>
            </a:r>
          </a:p>
          <a:p>
            <a:r>
              <a:rPr lang="en-IN" sz="2400">
                <a:solidFill>
                  <a:srgbClr val="0069B8"/>
                </a:solidFill>
              </a:rPr>
              <a:t>Postdoctoral Researcher</a:t>
            </a:r>
          </a:p>
          <a:p>
            <a:r>
              <a:rPr lang="en-IN" sz="2400">
                <a:solidFill>
                  <a:srgbClr val="0069B8"/>
                </a:solidFill>
              </a:rPr>
              <a:t>ICAROS</a:t>
            </a:r>
          </a:p>
          <a:p>
            <a:r>
              <a:rPr lang="en-IN" sz="2400">
                <a:solidFill>
                  <a:srgbClr val="0069B8"/>
                </a:solidFill>
              </a:rPr>
              <a:t>UNINA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36AE2D-CB9C-8A7F-0A9E-E733E5A58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491" y="3810000"/>
            <a:ext cx="4267200" cy="2133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80" y="304603"/>
            <a:ext cx="4626594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10</a:t>
            </a:fld>
            <a:endParaRPr spc="-25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F682D1-A067-F231-A5A8-35CD575438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91" t="16151" r="23333" b="21472"/>
          <a:stretch/>
        </p:blipFill>
        <p:spPr>
          <a:xfrm>
            <a:off x="228600" y="822882"/>
            <a:ext cx="8801220" cy="568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51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4180" y="304603"/>
            <a:ext cx="4626594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4" name="object 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11</a:t>
            </a:fld>
            <a:endParaRPr spc="-25"/>
          </a:p>
        </p:txBody>
      </p:sp>
      <p:pic>
        <p:nvPicPr>
          <p:cNvPr id="5" name="Class_Cube_tutorial2__r60_0001">
            <a:hlinkClick r:id="" action="ppaction://media"/>
            <a:extLst>
              <a:ext uri="{FF2B5EF4-FFF2-40B4-BE49-F238E27FC236}">
                <a16:creationId xmlns:a16="http://schemas.microsoft.com/office/drawing/2014/main" id="{A342AFE5-6B79-8EFA-0B4B-28FEC17533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6800" y="875357"/>
            <a:ext cx="7320326" cy="561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40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80" y="304603"/>
            <a:ext cx="4626594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12</a:t>
            </a:fld>
            <a:endParaRPr spc="-25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BEE11F-1F23-D4B2-A8F6-A386ED94A6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167" t="5556" r="10834" b="2593"/>
          <a:stretch/>
        </p:blipFill>
        <p:spPr>
          <a:xfrm>
            <a:off x="838200" y="808099"/>
            <a:ext cx="7227956" cy="574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542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8940" y="70801"/>
            <a:ext cx="739457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75"/>
              <a:t>SOFA</a:t>
            </a:r>
            <a:r>
              <a:rPr lang="en-US" sz="4000" b="1" spc="-75"/>
              <a:t> –</a:t>
            </a:r>
            <a:r>
              <a:rPr sz="4000" b="1" spc="-175"/>
              <a:t> </a:t>
            </a:r>
            <a:r>
              <a:rPr lang="en-IN" sz="4000" b="1" spc="-175"/>
              <a:t>Using Python </a:t>
            </a:r>
            <a:r>
              <a:rPr lang="en-IN" sz="4000" b="1" spc="-175" err="1"/>
              <a:t>Intrepreter</a:t>
            </a:r>
            <a:endParaRPr sz="4000" b="1" spc="-3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13</a:t>
            </a:fld>
            <a:endParaRPr spc="-2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3DF14F-D10A-B17A-C832-03993006A44E}"/>
              </a:ext>
            </a:extLst>
          </p:cNvPr>
          <p:cNvSpPr txBox="1"/>
          <p:nvPr/>
        </p:nvSpPr>
        <p:spPr>
          <a:xfrm>
            <a:off x="129420" y="694133"/>
            <a:ext cx="891564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Required import for SOFA within python</a:t>
            </a:r>
          </a:p>
          <a:p>
            <a:r>
              <a:rPr lang="en-US" sz="1500"/>
              <a:t>import Sofa</a:t>
            </a:r>
          </a:p>
          <a:p>
            <a:endParaRPr lang="en-US" sz="1500"/>
          </a:p>
          <a:p>
            <a:r>
              <a:rPr lang="en-US" sz="1500"/>
              <a:t>def main():</a:t>
            </a:r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Call the SOFA function to create the root node</a:t>
            </a:r>
          </a:p>
          <a:p>
            <a:r>
              <a:rPr lang="en-US" sz="1500"/>
              <a:t>    root = </a:t>
            </a:r>
            <a:r>
              <a:rPr lang="en-US" sz="1500" err="1"/>
              <a:t>Sofa.Core.Node</a:t>
            </a:r>
            <a:r>
              <a:rPr lang="en-US" sz="1500"/>
              <a:t>("root")</a:t>
            </a:r>
          </a:p>
          <a:p>
            <a:endParaRPr lang="en-US" sz="1500"/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Call the </a:t>
            </a:r>
            <a:r>
              <a:rPr lang="en-US" sz="1500" err="1">
                <a:solidFill>
                  <a:schemeClr val="tx2">
                    <a:lumMod val="40000"/>
                    <a:lumOff val="60000"/>
                  </a:schemeClr>
                </a:solidFill>
              </a:rPr>
              <a:t>createScene</a:t>
            </a:r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function, as </a:t>
            </a:r>
            <a:r>
              <a:rPr lang="en-US" sz="1500" err="1">
                <a:solidFill>
                  <a:schemeClr val="tx2">
                    <a:lumMod val="40000"/>
                    <a:lumOff val="60000"/>
                  </a:schemeClr>
                </a:solidFill>
              </a:rPr>
              <a:t>runSofa</a:t>
            </a:r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does</a:t>
            </a:r>
          </a:p>
          <a:p>
            <a:r>
              <a:rPr lang="en-US" sz="1500"/>
              <a:t>    </a:t>
            </a:r>
            <a:r>
              <a:rPr lang="en-US" sz="1500" err="1"/>
              <a:t>createScene</a:t>
            </a:r>
            <a:r>
              <a:rPr lang="en-US" sz="1500"/>
              <a:t>(root)</a:t>
            </a:r>
          </a:p>
          <a:p>
            <a:endParaRPr lang="en-US" sz="1500"/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Once defined, initialization of the scene graph</a:t>
            </a:r>
          </a:p>
          <a:p>
            <a:r>
              <a:rPr lang="en-US" sz="1500"/>
              <a:t>    </a:t>
            </a:r>
            <a:r>
              <a:rPr lang="en-US" sz="1500" err="1"/>
              <a:t>Sofa.Simulation.init</a:t>
            </a:r>
            <a:r>
              <a:rPr lang="en-US" sz="1500"/>
              <a:t>(root)</a:t>
            </a:r>
          </a:p>
          <a:p>
            <a:endParaRPr lang="en-US" sz="1500"/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Run as many simulation steps (here 10 steps are computed)</a:t>
            </a:r>
          </a:p>
          <a:p>
            <a:r>
              <a:rPr lang="en-US" sz="1500"/>
              <a:t>    for iteration in range(10):</a:t>
            </a:r>
          </a:p>
          <a:p>
            <a:r>
              <a:rPr lang="en-US" sz="1500"/>
              <a:t>        </a:t>
            </a:r>
            <a:r>
              <a:rPr lang="en-US" sz="1500" err="1"/>
              <a:t>Sofa.Simulation.animate</a:t>
            </a:r>
            <a:r>
              <a:rPr lang="en-US" sz="1500"/>
              <a:t>(root, </a:t>
            </a:r>
            <a:r>
              <a:rPr lang="en-US" sz="1500" err="1"/>
              <a:t>root.dt.value</a:t>
            </a:r>
            <a:r>
              <a:rPr lang="en-US" sz="1500"/>
              <a:t>)</a:t>
            </a:r>
          </a:p>
          <a:p>
            <a:endParaRPr lang="en-US" sz="1500"/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Same </a:t>
            </a:r>
            <a:r>
              <a:rPr lang="en-US" sz="1500" err="1">
                <a:solidFill>
                  <a:schemeClr val="tx2">
                    <a:lumMod val="40000"/>
                    <a:lumOff val="60000"/>
                  </a:schemeClr>
                </a:solidFill>
              </a:rPr>
              <a:t>createScene</a:t>
            </a:r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function as in the previous case</a:t>
            </a:r>
          </a:p>
          <a:p>
            <a:r>
              <a:rPr lang="en-US" sz="1500"/>
              <a:t>def </a:t>
            </a:r>
            <a:r>
              <a:rPr lang="en-US" sz="1500" err="1"/>
              <a:t>createScene</a:t>
            </a:r>
            <a:r>
              <a:rPr lang="en-US" sz="1500"/>
              <a:t>(</a:t>
            </a:r>
            <a:r>
              <a:rPr lang="en-US" sz="1500" err="1"/>
              <a:t>rootNode</a:t>
            </a:r>
            <a:r>
              <a:rPr lang="en-US" sz="1500"/>
              <a:t>):</a:t>
            </a:r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   #Doesn't do anything yet</a:t>
            </a:r>
          </a:p>
          <a:p>
            <a:r>
              <a:rPr lang="en-US" sz="1500"/>
              <a:t>    return </a:t>
            </a:r>
            <a:r>
              <a:rPr lang="en-US" sz="1500" err="1"/>
              <a:t>rootNode</a:t>
            </a:r>
            <a:endParaRPr lang="en-US" sz="1500"/>
          </a:p>
          <a:p>
            <a:endParaRPr lang="en-US" sz="1500"/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Function used only if this script is called from a python environment</a:t>
            </a:r>
          </a:p>
          <a:p>
            <a:r>
              <a:rPr lang="en-US" sz="1500"/>
              <a:t>if __name__ == '__main__':</a:t>
            </a:r>
          </a:p>
          <a:p>
            <a:r>
              <a:rPr lang="en-US" sz="1500"/>
              <a:t>    main()</a:t>
            </a:r>
            <a:endParaRPr lang="en-IN" sz="1500"/>
          </a:p>
        </p:txBody>
      </p:sp>
    </p:spTree>
    <p:extLst>
      <p:ext uri="{BB962C8B-B14F-4D97-AF65-F5344CB8AC3E}">
        <p14:creationId xmlns:p14="http://schemas.microsoft.com/office/powerpoint/2010/main" val="1138170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8940" y="70801"/>
            <a:ext cx="739457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75"/>
              <a:t>SOFA</a:t>
            </a:r>
            <a:r>
              <a:rPr lang="en-US" sz="4000" b="1" spc="-75"/>
              <a:t> –</a:t>
            </a:r>
            <a:r>
              <a:rPr sz="4000" b="1" spc="-175"/>
              <a:t> </a:t>
            </a:r>
            <a:r>
              <a:rPr lang="en-IN" sz="4000" b="1" spc="-175"/>
              <a:t>Using </a:t>
            </a:r>
            <a:r>
              <a:rPr lang="en-IN" sz="4000" b="1" spc="-175" err="1"/>
              <a:t>runSofa</a:t>
            </a:r>
            <a:r>
              <a:rPr lang="en-IN" sz="4000" b="1" spc="-175"/>
              <a:t> GUI</a:t>
            </a:r>
            <a:endParaRPr sz="4000" b="1" spc="-3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14</a:t>
            </a:fld>
            <a:endParaRPr spc="-2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3DF14F-D10A-B17A-C832-03993006A44E}"/>
              </a:ext>
            </a:extLst>
          </p:cNvPr>
          <p:cNvSpPr txBox="1"/>
          <p:nvPr/>
        </p:nvSpPr>
        <p:spPr>
          <a:xfrm>
            <a:off x="98940" y="694133"/>
            <a:ext cx="891564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/>
              <a:t>def main():</a:t>
            </a:r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Call the SOFA function to create the root node</a:t>
            </a:r>
          </a:p>
          <a:p>
            <a:r>
              <a:rPr lang="en-US" sz="1500"/>
              <a:t>root = </a:t>
            </a:r>
            <a:r>
              <a:rPr lang="en-US" sz="1500" err="1"/>
              <a:t>Sofa.Core.Node</a:t>
            </a:r>
            <a:r>
              <a:rPr lang="en-US" sz="1500"/>
              <a:t>("root")</a:t>
            </a:r>
          </a:p>
          <a:p>
            <a:endParaRPr lang="en-US" sz="1500"/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Call the </a:t>
            </a:r>
            <a:r>
              <a:rPr lang="en-US" sz="1500" err="1">
                <a:solidFill>
                  <a:schemeClr val="tx2">
                    <a:lumMod val="40000"/>
                    <a:lumOff val="60000"/>
                  </a:schemeClr>
                </a:solidFill>
              </a:rPr>
              <a:t>createScene</a:t>
            </a:r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function, as </a:t>
            </a:r>
            <a:r>
              <a:rPr lang="en-US" sz="1500" err="1">
                <a:solidFill>
                  <a:schemeClr val="tx2">
                    <a:lumMod val="40000"/>
                    <a:lumOff val="60000"/>
                  </a:schemeClr>
                </a:solidFill>
              </a:rPr>
              <a:t>runSofa</a:t>
            </a:r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does</a:t>
            </a:r>
          </a:p>
          <a:p>
            <a:r>
              <a:rPr lang="en-US" sz="1500" err="1"/>
              <a:t>createScene</a:t>
            </a:r>
            <a:r>
              <a:rPr lang="en-US" sz="1500"/>
              <a:t>(root)</a:t>
            </a:r>
          </a:p>
          <a:p>
            <a:endParaRPr lang="en-US" sz="1500"/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Once defined, initialization of the scene graph</a:t>
            </a:r>
          </a:p>
          <a:p>
            <a:r>
              <a:rPr lang="en-US" sz="1500" err="1"/>
              <a:t>Sofa.Simulation.init</a:t>
            </a:r>
            <a:r>
              <a:rPr lang="en-US" sz="1500"/>
              <a:t>(root)</a:t>
            </a:r>
          </a:p>
          <a:p>
            <a:endParaRPr lang="en-US" sz="1500"/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Launch the GUI (qt or </a:t>
            </a:r>
            <a:r>
              <a:rPr lang="en-US" sz="1500" err="1">
                <a:solidFill>
                  <a:schemeClr val="tx2">
                    <a:lumMod val="40000"/>
                    <a:lumOff val="60000"/>
                  </a:schemeClr>
                </a:solidFill>
              </a:rPr>
              <a:t>qglviewer</a:t>
            </a:r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)</a:t>
            </a:r>
          </a:p>
          <a:p>
            <a:r>
              <a:rPr lang="en-US" sz="1500" err="1"/>
              <a:t>Sofa.Gui.GUIManager.Init</a:t>
            </a:r>
            <a:r>
              <a:rPr lang="en-US" sz="1500"/>
              <a:t>("</a:t>
            </a:r>
            <a:r>
              <a:rPr lang="en-US" sz="1500" err="1"/>
              <a:t>myscene</a:t>
            </a:r>
            <a:r>
              <a:rPr lang="en-US" sz="1500"/>
              <a:t>", "</a:t>
            </a:r>
            <a:r>
              <a:rPr lang="en-US" sz="1500" err="1"/>
              <a:t>qglviewer</a:t>
            </a:r>
            <a:r>
              <a:rPr lang="en-US" sz="1500"/>
              <a:t>")</a:t>
            </a:r>
          </a:p>
          <a:p>
            <a:r>
              <a:rPr lang="en-US" sz="1500" err="1"/>
              <a:t>Sofa.Gui.GUIManager.createGUI</a:t>
            </a:r>
            <a:r>
              <a:rPr lang="en-US" sz="1500"/>
              <a:t>(root, __file__)</a:t>
            </a:r>
          </a:p>
          <a:p>
            <a:r>
              <a:rPr lang="en-US" sz="1500" err="1"/>
              <a:t>Sofa.Gui.GUIManager.SetDimension</a:t>
            </a:r>
            <a:r>
              <a:rPr lang="en-US" sz="1500"/>
              <a:t>(1080, 800)</a:t>
            </a:r>
          </a:p>
          <a:p>
            <a:endParaRPr lang="en-US" sz="1500"/>
          </a:p>
          <a:p>
            <a:r>
              <a:rPr lang="en-US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Initialization of the scene will be done here</a:t>
            </a:r>
          </a:p>
          <a:p>
            <a:r>
              <a:rPr lang="en-US" sz="1500" err="1"/>
              <a:t>Sofa.Gui.GUIManager.MainLoop</a:t>
            </a:r>
            <a:r>
              <a:rPr lang="en-US" sz="1500"/>
              <a:t>(root)</a:t>
            </a:r>
          </a:p>
          <a:p>
            <a:r>
              <a:rPr lang="en-US" sz="1500" err="1"/>
              <a:t>Sofa.Gui.GUIManager.closeGUI</a:t>
            </a:r>
            <a:r>
              <a:rPr lang="en-US" sz="1500"/>
              <a:t>()</a:t>
            </a:r>
            <a:endParaRPr lang="en-IN" sz="1500"/>
          </a:p>
        </p:txBody>
      </p:sp>
    </p:spTree>
    <p:extLst>
      <p:ext uri="{BB962C8B-B14F-4D97-AF65-F5344CB8AC3E}">
        <p14:creationId xmlns:p14="http://schemas.microsoft.com/office/powerpoint/2010/main" val="1319961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8940" y="70801"/>
            <a:ext cx="739457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75"/>
              <a:t>SOFA</a:t>
            </a:r>
            <a:r>
              <a:rPr lang="en-US" sz="4000" b="1" spc="-75"/>
              <a:t> –</a:t>
            </a:r>
            <a:r>
              <a:rPr sz="4000" b="1" spc="-175"/>
              <a:t> </a:t>
            </a:r>
            <a:r>
              <a:rPr lang="en-IN" sz="4000" b="1" spc="-175"/>
              <a:t>Using </a:t>
            </a:r>
            <a:r>
              <a:rPr lang="en-IN" sz="4000" b="1" spc="-175" err="1"/>
              <a:t>runSofa</a:t>
            </a:r>
            <a:r>
              <a:rPr lang="en-IN" sz="4000" b="1" spc="-175"/>
              <a:t> GUI</a:t>
            </a:r>
            <a:endParaRPr sz="4000" b="1" spc="-3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15</a:t>
            </a:fld>
            <a:endParaRPr spc="-2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3DF14F-D10A-B17A-C832-03993006A44E}"/>
              </a:ext>
            </a:extLst>
          </p:cNvPr>
          <p:cNvSpPr txBox="1"/>
          <p:nvPr/>
        </p:nvSpPr>
        <p:spPr>
          <a:xfrm>
            <a:off x="129420" y="694133"/>
            <a:ext cx="8915640" cy="4016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/>
              <a:t>def </a:t>
            </a:r>
            <a:r>
              <a:rPr lang="en-US" sz="1500" err="1"/>
              <a:t>createScene</a:t>
            </a:r>
            <a:r>
              <a:rPr lang="en-US" sz="1500"/>
              <a:t>(</a:t>
            </a:r>
            <a:r>
              <a:rPr lang="en-US" sz="1500" err="1"/>
              <a:t>rootNode</a:t>
            </a:r>
            <a:r>
              <a:rPr lang="en-US" sz="1500"/>
              <a:t>):</a:t>
            </a:r>
          </a:p>
          <a:p>
            <a:r>
              <a:rPr lang="en-US" sz="1500"/>
              <a:t>    </a:t>
            </a:r>
            <a:r>
              <a:rPr lang="en-US" sz="1500" err="1"/>
              <a:t>rootNode.addObject</a:t>
            </a:r>
            <a:r>
              <a:rPr lang="en-US" sz="1500"/>
              <a:t>("</a:t>
            </a:r>
            <a:r>
              <a:rPr lang="en-US" sz="1500" err="1"/>
              <a:t>VisualGrid</a:t>
            </a:r>
            <a:r>
              <a:rPr lang="en-US" sz="1500"/>
              <a:t>", </a:t>
            </a:r>
            <a:r>
              <a:rPr lang="en-US" sz="1500" err="1"/>
              <a:t>nbSubdiv</a:t>
            </a:r>
            <a:r>
              <a:rPr lang="en-US" sz="1500"/>
              <a:t>=10, size=1000)</a:t>
            </a:r>
          </a:p>
          <a:p>
            <a:r>
              <a:rPr lang="en-IN" sz="1500"/>
              <a:t>    </a:t>
            </a:r>
            <a:r>
              <a:rPr lang="en-IN" sz="1500" err="1"/>
              <a:t>confignode</a:t>
            </a:r>
            <a:r>
              <a:rPr lang="en-IN" sz="1500"/>
              <a:t> = </a:t>
            </a:r>
            <a:r>
              <a:rPr lang="en-IN" sz="1500" err="1"/>
              <a:t>rootNode.addChild</a:t>
            </a:r>
            <a:r>
              <a:rPr lang="en-IN" sz="1500"/>
              <a:t>("Config")</a:t>
            </a:r>
          </a:p>
          <a:p>
            <a:r>
              <a:rPr lang="en-IN" sz="1500"/>
              <a:t>    </a:t>
            </a:r>
            <a:r>
              <a:rPr lang="en-IN" sz="1500" err="1"/>
              <a:t>confignode.addObject</a:t>
            </a:r>
            <a:r>
              <a:rPr lang="en-IN" sz="1500"/>
              <a:t>('</a:t>
            </a:r>
            <a:r>
              <a:rPr lang="en-IN" sz="1500" err="1"/>
              <a:t>OglSceneFrame</a:t>
            </a:r>
            <a:r>
              <a:rPr lang="en-IN" sz="1500"/>
              <a:t>', style="Arrows", alignment="</a:t>
            </a:r>
            <a:r>
              <a:rPr lang="en-IN" sz="1500" err="1"/>
              <a:t>TopRight</a:t>
            </a:r>
            <a:r>
              <a:rPr lang="en-IN" sz="1500"/>
              <a:t>")</a:t>
            </a:r>
          </a:p>
          <a:p>
            <a:r>
              <a:rPr lang="en-IN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   # Creating the falling sphere object</a:t>
            </a:r>
          </a:p>
          <a:p>
            <a:r>
              <a:rPr lang="en-IN" sz="1500"/>
              <a:t>    sphere = </a:t>
            </a:r>
            <a:r>
              <a:rPr lang="en-IN" sz="1500" err="1"/>
              <a:t>rootNode.addChild</a:t>
            </a:r>
            <a:r>
              <a:rPr lang="en-IN" sz="1500"/>
              <a:t>("sphere")</a:t>
            </a:r>
          </a:p>
          <a:p>
            <a:r>
              <a:rPr lang="en-IN" sz="1500"/>
              <a:t>    </a:t>
            </a:r>
            <a:r>
              <a:rPr lang="en-IN" sz="1500" err="1"/>
              <a:t>sphere.addObject</a:t>
            </a:r>
            <a:r>
              <a:rPr lang="en-IN" sz="1500"/>
              <a:t>('</a:t>
            </a:r>
            <a:r>
              <a:rPr lang="en-IN" sz="1500" err="1"/>
              <a:t>MechanicalObject</a:t>
            </a:r>
            <a:r>
              <a:rPr lang="en-IN" sz="1500"/>
              <a:t>', name="</a:t>
            </a:r>
            <a:r>
              <a:rPr lang="en-IN" sz="1500" err="1"/>
              <a:t>mstate</a:t>
            </a:r>
            <a:r>
              <a:rPr lang="en-IN" sz="1500"/>
              <a:t>", template="Rigid3", translation2=[0., 0., 0.],    </a:t>
            </a:r>
          </a:p>
          <a:p>
            <a:r>
              <a:rPr lang="en-IN" sz="1500"/>
              <a:t>    rotation2=[0., 0., 0.], </a:t>
            </a:r>
            <a:r>
              <a:rPr lang="en-IN" sz="1500" err="1"/>
              <a:t>showObjectScale</a:t>
            </a:r>
            <a:r>
              <a:rPr lang="en-IN" sz="1500"/>
              <a:t>=50)</a:t>
            </a:r>
          </a:p>
          <a:p>
            <a:endParaRPr lang="en-IN" sz="1500"/>
          </a:p>
          <a:p>
            <a:r>
              <a:rPr lang="en-IN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#### Visualization </a:t>
            </a:r>
            <a:r>
              <a:rPr lang="en-IN" sz="1500" err="1">
                <a:solidFill>
                  <a:schemeClr val="tx2">
                    <a:lumMod val="40000"/>
                    <a:lumOff val="60000"/>
                  </a:schemeClr>
                </a:solidFill>
              </a:rPr>
              <a:t>subnode</a:t>
            </a:r>
            <a:r>
              <a:rPr lang="en-IN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for the sphere</a:t>
            </a:r>
          </a:p>
          <a:p>
            <a:r>
              <a:rPr lang="en-IN" sz="1500"/>
              <a:t>    </a:t>
            </a:r>
            <a:r>
              <a:rPr lang="en-IN" sz="1500" err="1"/>
              <a:t>sphereVisu</a:t>
            </a:r>
            <a:r>
              <a:rPr lang="en-IN" sz="1500"/>
              <a:t> = </a:t>
            </a:r>
            <a:r>
              <a:rPr lang="en-IN" sz="1500" err="1"/>
              <a:t>sphere.addChild</a:t>
            </a:r>
            <a:r>
              <a:rPr lang="en-IN" sz="1500"/>
              <a:t>("</a:t>
            </a:r>
            <a:r>
              <a:rPr lang="en-IN" sz="1500" err="1"/>
              <a:t>VisualModel</a:t>
            </a:r>
            <a:r>
              <a:rPr lang="en-IN" sz="1500"/>
              <a:t>")</a:t>
            </a:r>
          </a:p>
          <a:p>
            <a:r>
              <a:rPr lang="en-IN" sz="1500"/>
              <a:t>    </a:t>
            </a:r>
            <a:r>
              <a:rPr lang="en-IN" sz="1500" err="1"/>
              <a:t>sphereVisu.loader</a:t>
            </a:r>
            <a:r>
              <a:rPr lang="en-IN" sz="1500"/>
              <a:t> = </a:t>
            </a:r>
            <a:r>
              <a:rPr lang="en-IN" sz="1500" err="1"/>
              <a:t>sphereVisu.addObject</a:t>
            </a:r>
            <a:r>
              <a:rPr lang="en-IN" sz="1500"/>
              <a:t>('</a:t>
            </a:r>
            <a:r>
              <a:rPr lang="en-IN" sz="1500" err="1"/>
              <a:t>MeshOBJLoader</a:t>
            </a:r>
            <a:r>
              <a:rPr lang="en-IN" sz="1500"/>
              <a:t>', name="loader",   </a:t>
            </a:r>
          </a:p>
          <a:p>
            <a:r>
              <a:rPr lang="en-IN" sz="1500"/>
              <a:t>    filename="mesh/ball.obj")</a:t>
            </a:r>
          </a:p>
          <a:p>
            <a:r>
              <a:rPr lang="en-IN" sz="1500"/>
              <a:t>    </a:t>
            </a:r>
            <a:r>
              <a:rPr lang="en-IN" sz="1500" err="1"/>
              <a:t>sphereVisu.addObject</a:t>
            </a:r>
            <a:r>
              <a:rPr lang="en-IN" sz="1500"/>
              <a:t>('</a:t>
            </a:r>
            <a:r>
              <a:rPr lang="en-IN" sz="1500" err="1"/>
              <a:t>OglModel</a:t>
            </a:r>
            <a:r>
              <a:rPr lang="en-IN" sz="1500"/>
              <a:t>', name="model", </a:t>
            </a:r>
            <a:r>
              <a:rPr lang="en-IN" sz="1500" err="1"/>
              <a:t>src</a:t>
            </a:r>
            <a:r>
              <a:rPr lang="en-IN" sz="1500"/>
              <a:t>="@loader", scale3d=[50]*3, </a:t>
            </a:r>
            <a:r>
              <a:rPr lang="en-IN" sz="1500" err="1"/>
              <a:t>color</a:t>
            </a:r>
            <a:r>
              <a:rPr lang="en-IN" sz="1500"/>
              <a:t>=[0., 1., 0.],   </a:t>
            </a:r>
          </a:p>
          <a:p>
            <a:r>
              <a:rPr lang="en-IN" sz="1500"/>
              <a:t>    </a:t>
            </a:r>
            <a:r>
              <a:rPr lang="en-IN" sz="1500" err="1"/>
              <a:t>updateNormals</a:t>
            </a:r>
            <a:r>
              <a:rPr lang="en-IN" sz="1500"/>
              <a:t>=False)</a:t>
            </a:r>
          </a:p>
          <a:p>
            <a:r>
              <a:rPr lang="en-IN" sz="1500"/>
              <a:t>    </a:t>
            </a:r>
            <a:r>
              <a:rPr lang="en-IN" sz="1500" err="1"/>
              <a:t>sphereVisu.addObject</a:t>
            </a:r>
            <a:r>
              <a:rPr lang="en-IN" sz="1500"/>
              <a:t>('</a:t>
            </a:r>
            <a:r>
              <a:rPr lang="en-IN" sz="1500" err="1"/>
              <a:t>RigidMapping</a:t>
            </a:r>
            <a:r>
              <a:rPr lang="en-IN" sz="1500"/>
              <a:t>’)</a:t>
            </a:r>
          </a:p>
          <a:p>
            <a:endParaRPr lang="en-IN" sz="15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AED87E-E9B8-B55F-8172-5803D075A9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92" b="10877"/>
          <a:stretch/>
        </p:blipFill>
        <p:spPr>
          <a:xfrm>
            <a:off x="5427010" y="4077203"/>
            <a:ext cx="2819305" cy="236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28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8940" y="70801"/>
            <a:ext cx="739457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75"/>
              <a:t>SOFA</a:t>
            </a:r>
            <a:r>
              <a:rPr lang="en-US" sz="4000" b="1" spc="-75"/>
              <a:t> –</a:t>
            </a:r>
            <a:r>
              <a:rPr sz="4000" b="1" spc="-175"/>
              <a:t> </a:t>
            </a:r>
            <a:r>
              <a:rPr lang="en-IN" sz="4000" b="1" spc="-175"/>
              <a:t>Using </a:t>
            </a:r>
            <a:r>
              <a:rPr lang="en-IN" sz="4000" b="1" spc="-175" err="1"/>
              <a:t>runSofa</a:t>
            </a:r>
            <a:r>
              <a:rPr lang="en-IN" sz="4000" b="1" spc="-175"/>
              <a:t> GUI</a:t>
            </a:r>
            <a:endParaRPr sz="4000" b="1" spc="-3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16</a:t>
            </a:fld>
            <a:endParaRPr spc="-2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3DF14F-D10A-B17A-C832-03993006A44E}"/>
              </a:ext>
            </a:extLst>
          </p:cNvPr>
          <p:cNvSpPr txBox="1"/>
          <p:nvPr/>
        </p:nvSpPr>
        <p:spPr>
          <a:xfrm>
            <a:off x="129420" y="694133"/>
            <a:ext cx="891564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err="1"/>
              <a:t>rootNode.gravity</a:t>
            </a:r>
            <a:r>
              <a:rPr lang="en-US" sz="1500"/>
              <a:t>=[0.0,-9.81,0.0]</a:t>
            </a:r>
          </a:p>
          <a:p>
            <a:r>
              <a:rPr lang="en-US" sz="1500" err="1"/>
              <a:t>rootNode.dt</a:t>
            </a:r>
            <a:r>
              <a:rPr lang="en-US" sz="1500"/>
              <a:t>=0.01</a:t>
            </a:r>
          </a:p>
          <a:p>
            <a:r>
              <a:rPr lang="it-IT" sz="1500"/>
              <a:t>totalMass = 1.0</a:t>
            </a:r>
          </a:p>
          <a:p>
            <a:r>
              <a:rPr lang="it-IT" sz="1500"/>
              <a:t>volume = 1.0</a:t>
            </a:r>
          </a:p>
          <a:p>
            <a:r>
              <a:rPr lang="it-IT" sz="1500"/>
              <a:t>inertiaMatrix=[1., 0., 0., 0., 1., 0., 0., 0., 1.]</a:t>
            </a:r>
          </a:p>
          <a:p>
            <a:endParaRPr lang="it-IT" sz="1500"/>
          </a:p>
          <a:p>
            <a:r>
              <a:rPr lang="en-IN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Creating the falling sphere object</a:t>
            </a:r>
          </a:p>
          <a:p>
            <a:r>
              <a:rPr lang="en-IN" sz="1500"/>
              <a:t>sphere = </a:t>
            </a:r>
            <a:r>
              <a:rPr lang="en-IN" sz="1500" err="1"/>
              <a:t>rootNode.addChild</a:t>
            </a:r>
            <a:r>
              <a:rPr lang="en-IN" sz="1500"/>
              <a:t>("sphere")</a:t>
            </a:r>
          </a:p>
          <a:p>
            <a:r>
              <a:rPr lang="en-IN" sz="1500" err="1"/>
              <a:t>sphere.addObject</a:t>
            </a:r>
            <a:r>
              <a:rPr lang="en-IN" sz="1500"/>
              <a:t>('</a:t>
            </a:r>
            <a:r>
              <a:rPr lang="en-IN" sz="1500" err="1"/>
              <a:t>EulerImplicitSolver</a:t>
            </a:r>
            <a:r>
              <a:rPr lang="en-IN" sz="1500"/>
              <a:t>', name='</a:t>
            </a:r>
            <a:r>
              <a:rPr lang="en-IN" sz="1500" err="1"/>
              <a:t>odesolver</a:t>
            </a:r>
            <a:r>
              <a:rPr lang="en-IN" sz="1500"/>
              <a:t>')</a:t>
            </a:r>
          </a:p>
          <a:p>
            <a:r>
              <a:rPr lang="en-IN" sz="1500" err="1"/>
              <a:t>sphere.addObject</a:t>
            </a:r>
            <a:r>
              <a:rPr lang="en-IN" sz="1500"/>
              <a:t>('</a:t>
            </a:r>
            <a:r>
              <a:rPr lang="en-IN" sz="1500" err="1"/>
              <a:t>CGLinearSolver</a:t>
            </a:r>
            <a:r>
              <a:rPr lang="en-IN" sz="1500"/>
              <a:t>', name='Solver', iterations=25, tolerance=1e-05, threshold=1e-05)</a:t>
            </a:r>
          </a:p>
          <a:p>
            <a:r>
              <a:rPr lang="en-IN" sz="1500" err="1"/>
              <a:t>sphere.addObject</a:t>
            </a:r>
            <a:r>
              <a:rPr lang="en-IN" sz="1500"/>
              <a:t>('</a:t>
            </a:r>
            <a:r>
              <a:rPr lang="en-IN" sz="1500" err="1"/>
              <a:t>MechanicalObject</a:t>
            </a:r>
            <a:r>
              <a:rPr lang="en-IN" sz="1500"/>
              <a:t>', name="</a:t>
            </a:r>
            <a:r>
              <a:rPr lang="en-IN" sz="1500" err="1"/>
              <a:t>mstate</a:t>
            </a:r>
            <a:r>
              <a:rPr lang="en-IN" sz="1500"/>
              <a:t>", template="Rigid3", translation2=[0., 0., 0.], rotation2=[0., 0., 0.], </a:t>
            </a:r>
            <a:r>
              <a:rPr lang="en-IN" sz="1500" err="1"/>
              <a:t>showObjectScale</a:t>
            </a:r>
            <a:r>
              <a:rPr lang="en-IN" sz="1500"/>
              <a:t>=50)</a:t>
            </a:r>
          </a:p>
          <a:p>
            <a:r>
              <a:rPr lang="en-IN" sz="1500" err="1"/>
              <a:t>sphere.addObject</a:t>
            </a:r>
            <a:r>
              <a:rPr lang="en-IN" sz="1500"/>
              <a:t>('</a:t>
            </a:r>
            <a:r>
              <a:rPr lang="en-IN" sz="1500" err="1"/>
              <a:t>UniformMass</a:t>
            </a:r>
            <a:r>
              <a:rPr lang="en-IN" sz="1500"/>
              <a:t>', name="mass", </a:t>
            </a:r>
            <a:r>
              <a:rPr lang="en-IN" sz="1500" err="1"/>
              <a:t>vertexMass</a:t>
            </a:r>
            <a:r>
              <a:rPr lang="en-IN" sz="1500"/>
              <a:t>=[</a:t>
            </a:r>
            <a:r>
              <a:rPr lang="en-IN" sz="1500" err="1"/>
              <a:t>totalMass</a:t>
            </a:r>
            <a:r>
              <a:rPr lang="en-IN" sz="1500"/>
              <a:t>, volume, </a:t>
            </a:r>
            <a:r>
              <a:rPr lang="en-IN" sz="1500" err="1"/>
              <a:t>inertiaMatrix</a:t>
            </a:r>
            <a:r>
              <a:rPr lang="en-IN" sz="1500"/>
              <a:t>[:]])</a:t>
            </a:r>
          </a:p>
          <a:p>
            <a:r>
              <a:rPr lang="en-IN" sz="1500" err="1"/>
              <a:t>sphere.addObject</a:t>
            </a:r>
            <a:r>
              <a:rPr lang="en-IN" sz="1500"/>
              <a:t>('</a:t>
            </a:r>
            <a:r>
              <a:rPr lang="en-IN" sz="1500" err="1"/>
              <a:t>UncoupledConstraintCorrection</a:t>
            </a:r>
            <a:r>
              <a:rPr lang="en-IN" sz="1500"/>
              <a:t>')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7A06CF-2170-A4FF-EF0D-543FCAFCD8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3810000"/>
            <a:ext cx="3531358" cy="271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296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8940" y="70801"/>
            <a:ext cx="739457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75"/>
              <a:t>SOFA</a:t>
            </a:r>
            <a:r>
              <a:rPr lang="en-US" sz="4000" b="1" spc="-75"/>
              <a:t> –</a:t>
            </a:r>
            <a:r>
              <a:rPr sz="4000" b="1" spc="-175"/>
              <a:t> </a:t>
            </a:r>
            <a:r>
              <a:rPr lang="en-IN" sz="4000" b="1" spc="-175"/>
              <a:t>Using </a:t>
            </a:r>
            <a:r>
              <a:rPr lang="en-IN" sz="4000" b="1" spc="-175" err="1"/>
              <a:t>runSofa</a:t>
            </a:r>
            <a:r>
              <a:rPr lang="en-IN" sz="4000" b="1" spc="-175"/>
              <a:t> GUI</a:t>
            </a:r>
            <a:endParaRPr sz="4000" b="1" spc="-3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17</a:t>
            </a:fld>
            <a:endParaRPr spc="-2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3DF14F-D10A-B17A-C832-03993006A44E}"/>
              </a:ext>
            </a:extLst>
          </p:cNvPr>
          <p:cNvSpPr txBox="1"/>
          <p:nvPr/>
        </p:nvSpPr>
        <p:spPr>
          <a:xfrm>
            <a:off x="129420" y="694133"/>
            <a:ext cx="89156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 Creating the floor object</a:t>
            </a:r>
          </a:p>
          <a:p>
            <a:r>
              <a:rPr lang="en-IN" sz="1500"/>
              <a:t>floor = </a:t>
            </a:r>
            <a:r>
              <a:rPr lang="en-IN" sz="1500" err="1"/>
              <a:t>rootNode.addChild</a:t>
            </a:r>
            <a:r>
              <a:rPr lang="en-IN" sz="1500"/>
              <a:t>("floor")</a:t>
            </a:r>
          </a:p>
          <a:p>
            <a:endParaRPr lang="en-IN" sz="1500"/>
          </a:p>
          <a:p>
            <a:r>
              <a:rPr lang="en-IN" sz="1500" err="1"/>
              <a:t>floor.addObject</a:t>
            </a:r>
            <a:r>
              <a:rPr lang="en-IN" sz="1500"/>
              <a:t>('</a:t>
            </a:r>
            <a:r>
              <a:rPr lang="en-IN" sz="1500" err="1"/>
              <a:t>MechanicalObject</a:t>
            </a:r>
            <a:r>
              <a:rPr lang="en-IN" sz="1500"/>
              <a:t>', name="</a:t>
            </a:r>
            <a:r>
              <a:rPr lang="en-IN" sz="1500" err="1"/>
              <a:t>mstate</a:t>
            </a:r>
            <a:r>
              <a:rPr lang="en-IN" sz="1500"/>
              <a:t>", template="Rigid3", translation2=[0.0,-300.0,0.0], rotation2=[0., 0., 0.], </a:t>
            </a:r>
            <a:r>
              <a:rPr lang="en-IN" sz="1500" err="1"/>
              <a:t>showObjectScale</a:t>
            </a:r>
            <a:r>
              <a:rPr lang="en-IN" sz="1500"/>
              <a:t>=5.0)</a:t>
            </a:r>
          </a:p>
          <a:p>
            <a:r>
              <a:rPr lang="en-IN" sz="1500" err="1"/>
              <a:t>floor.addObject</a:t>
            </a:r>
            <a:r>
              <a:rPr lang="en-IN" sz="1500"/>
              <a:t>('</a:t>
            </a:r>
            <a:r>
              <a:rPr lang="en-IN" sz="1500" err="1"/>
              <a:t>UniformMass</a:t>
            </a:r>
            <a:r>
              <a:rPr lang="en-IN" sz="1500"/>
              <a:t>', name="mass", </a:t>
            </a:r>
            <a:r>
              <a:rPr lang="en-IN" sz="1500" err="1"/>
              <a:t>vertexMass</a:t>
            </a:r>
            <a:r>
              <a:rPr lang="en-IN" sz="1500"/>
              <a:t>=[</a:t>
            </a:r>
            <a:r>
              <a:rPr lang="en-IN" sz="1500" err="1"/>
              <a:t>totalMass</a:t>
            </a:r>
            <a:r>
              <a:rPr lang="en-IN" sz="1500"/>
              <a:t>, volume, </a:t>
            </a:r>
            <a:r>
              <a:rPr lang="en-IN" sz="1500" err="1"/>
              <a:t>inertiaMatrix</a:t>
            </a:r>
            <a:r>
              <a:rPr lang="en-IN" sz="1500"/>
              <a:t>[:]])</a:t>
            </a:r>
          </a:p>
          <a:p>
            <a:endParaRPr lang="en-IN" sz="150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r>
              <a:rPr lang="en-IN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#### Collision </a:t>
            </a:r>
            <a:r>
              <a:rPr lang="en-IN" sz="1500" err="1">
                <a:solidFill>
                  <a:schemeClr val="tx2">
                    <a:lumMod val="40000"/>
                    <a:lumOff val="60000"/>
                  </a:schemeClr>
                </a:solidFill>
              </a:rPr>
              <a:t>subnode</a:t>
            </a:r>
            <a:r>
              <a:rPr lang="en-IN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for the floor</a:t>
            </a:r>
          </a:p>
          <a:p>
            <a:r>
              <a:rPr lang="en-IN" sz="1500" err="1"/>
              <a:t>floorCollis</a:t>
            </a:r>
            <a:r>
              <a:rPr lang="en-IN" sz="1500"/>
              <a:t> = </a:t>
            </a:r>
            <a:r>
              <a:rPr lang="en-IN" sz="1500" err="1"/>
              <a:t>floor.addChild</a:t>
            </a:r>
            <a:r>
              <a:rPr lang="en-IN" sz="1500"/>
              <a:t>('collision')</a:t>
            </a:r>
          </a:p>
          <a:p>
            <a:r>
              <a:rPr lang="en-IN" sz="1500" err="1"/>
              <a:t>floorCollis.addObject</a:t>
            </a:r>
            <a:r>
              <a:rPr lang="en-IN" sz="1500"/>
              <a:t>('</a:t>
            </a:r>
            <a:r>
              <a:rPr lang="en-IN" sz="1500" err="1"/>
              <a:t>MeshOBJLoader</a:t>
            </a:r>
            <a:r>
              <a:rPr lang="en-IN" sz="1500"/>
              <a:t>', name="loader", filename="mesh/floor.obj", triangulate="true", scale=5.0)</a:t>
            </a:r>
          </a:p>
          <a:p>
            <a:r>
              <a:rPr lang="en-IN" sz="1500" err="1"/>
              <a:t>floorCollis.addObject</a:t>
            </a:r>
            <a:r>
              <a:rPr lang="en-IN" sz="1500"/>
              <a:t>('</a:t>
            </a:r>
            <a:r>
              <a:rPr lang="en-IN" sz="1500" err="1"/>
              <a:t>MeshTopology</a:t>
            </a:r>
            <a:r>
              <a:rPr lang="en-IN" sz="1500"/>
              <a:t>', </a:t>
            </a:r>
            <a:r>
              <a:rPr lang="en-IN" sz="1500" err="1"/>
              <a:t>src</a:t>
            </a:r>
            <a:r>
              <a:rPr lang="en-IN" sz="1500"/>
              <a:t>="@loader")</a:t>
            </a:r>
          </a:p>
          <a:p>
            <a:r>
              <a:rPr lang="en-IN" sz="1500" err="1"/>
              <a:t>floorCollis.addObject</a:t>
            </a:r>
            <a:r>
              <a:rPr lang="en-IN" sz="1500"/>
              <a:t>('</a:t>
            </a:r>
            <a:r>
              <a:rPr lang="en-IN" sz="1500" err="1"/>
              <a:t>MechanicalObject</a:t>
            </a:r>
            <a:r>
              <a:rPr lang="en-IN" sz="1500"/>
              <a:t>')</a:t>
            </a:r>
          </a:p>
          <a:p>
            <a:r>
              <a:rPr lang="en-IN" sz="1500" err="1"/>
              <a:t>floorCollis.addObject</a:t>
            </a:r>
            <a:r>
              <a:rPr lang="en-IN" sz="1500"/>
              <a:t>('</a:t>
            </a:r>
            <a:r>
              <a:rPr lang="en-IN" sz="1500" err="1"/>
              <a:t>TriangleCollisionModel</a:t>
            </a:r>
            <a:r>
              <a:rPr lang="en-IN" sz="1500"/>
              <a:t>', moving=False, simulated=False)</a:t>
            </a:r>
          </a:p>
          <a:p>
            <a:r>
              <a:rPr lang="en-IN" sz="1500" err="1"/>
              <a:t>floorCollis.addObject</a:t>
            </a:r>
            <a:r>
              <a:rPr lang="en-IN" sz="1500"/>
              <a:t>('</a:t>
            </a:r>
            <a:r>
              <a:rPr lang="en-IN" sz="1500" err="1"/>
              <a:t>LineCollisionModel</a:t>
            </a:r>
            <a:r>
              <a:rPr lang="en-IN" sz="1500"/>
              <a:t>', moving=False, simulated=False)</a:t>
            </a:r>
          </a:p>
          <a:p>
            <a:r>
              <a:rPr lang="en-IN" sz="1500" err="1"/>
              <a:t>floorCollis.addObject</a:t>
            </a:r>
            <a:r>
              <a:rPr lang="en-IN" sz="1500"/>
              <a:t>('</a:t>
            </a:r>
            <a:r>
              <a:rPr lang="en-IN" sz="1500" err="1"/>
              <a:t>PointCollisionModel</a:t>
            </a:r>
            <a:r>
              <a:rPr lang="en-IN" sz="1500"/>
              <a:t>', moving=False, simulated=False)</a:t>
            </a:r>
          </a:p>
          <a:p>
            <a:r>
              <a:rPr lang="en-IN" sz="1500" err="1"/>
              <a:t>floorCollis.addObject</a:t>
            </a:r>
            <a:r>
              <a:rPr lang="en-IN" sz="1500"/>
              <a:t>('</a:t>
            </a:r>
            <a:r>
              <a:rPr lang="en-IN" sz="1500" err="1"/>
              <a:t>RigidMapping</a:t>
            </a:r>
            <a:r>
              <a:rPr lang="en-IN" sz="1500"/>
              <a:t>')</a:t>
            </a:r>
          </a:p>
          <a:p>
            <a:endParaRPr lang="en-IN" sz="1500"/>
          </a:p>
          <a:p>
            <a:r>
              <a:rPr lang="en-IN" sz="1500">
                <a:solidFill>
                  <a:schemeClr val="tx2">
                    <a:lumMod val="40000"/>
                    <a:lumOff val="60000"/>
                  </a:schemeClr>
                </a:solidFill>
              </a:rPr>
              <a:t>#### Visualization </a:t>
            </a:r>
            <a:r>
              <a:rPr lang="en-IN" sz="1500" err="1">
                <a:solidFill>
                  <a:schemeClr val="tx2">
                    <a:lumMod val="40000"/>
                    <a:lumOff val="60000"/>
                  </a:schemeClr>
                </a:solidFill>
              </a:rPr>
              <a:t>subnode</a:t>
            </a:r>
            <a:r>
              <a:rPr lang="en-IN" sz="1500">
                <a:solidFill>
                  <a:schemeClr val="tx2">
                    <a:lumMod val="40000"/>
                    <a:lumOff val="60000"/>
                  </a:schemeClr>
                </a:solidFill>
              </a:rPr>
              <a:t> for the floor</a:t>
            </a:r>
          </a:p>
          <a:p>
            <a:r>
              <a:rPr lang="en-IN" sz="1500" err="1"/>
              <a:t>floorVisu</a:t>
            </a:r>
            <a:r>
              <a:rPr lang="en-IN" sz="1500"/>
              <a:t> = </a:t>
            </a:r>
            <a:r>
              <a:rPr lang="en-IN" sz="1500" err="1"/>
              <a:t>floor.addChild</a:t>
            </a:r>
            <a:r>
              <a:rPr lang="en-IN" sz="1500"/>
              <a:t>("</a:t>
            </a:r>
            <a:r>
              <a:rPr lang="en-IN" sz="1500" err="1"/>
              <a:t>VisualModel</a:t>
            </a:r>
            <a:r>
              <a:rPr lang="en-IN" sz="1500"/>
              <a:t>")</a:t>
            </a:r>
          </a:p>
          <a:p>
            <a:r>
              <a:rPr lang="en-IN" sz="1500" err="1"/>
              <a:t>floorVisu.loader</a:t>
            </a:r>
            <a:r>
              <a:rPr lang="en-IN" sz="1500"/>
              <a:t> = </a:t>
            </a:r>
            <a:r>
              <a:rPr lang="en-IN" sz="1500" err="1"/>
              <a:t>floorVisu.addObject</a:t>
            </a:r>
            <a:r>
              <a:rPr lang="en-IN" sz="1500"/>
              <a:t>('</a:t>
            </a:r>
            <a:r>
              <a:rPr lang="en-IN" sz="1500" err="1"/>
              <a:t>MeshOBJLoader</a:t>
            </a:r>
            <a:r>
              <a:rPr lang="en-IN" sz="1500"/>
              <a:t>', name="loader", filename="mesh/floor.obj")</a:t>
            </a:r>
          </a:p>
          <a:p>
            <a:r>
              <a:rPr lang="en-IN" sz="1500" err="1"/>
              <a:t>floorVisu.addObject</a:t>
            </a:r>
            <a:r>
              <a:rPr lang="en-IN" sz="1500"/>
              <a:t>('</a:t>
            </a:r>
            <a:r>
              <a:rPr lang="en-IN" sz="1500" err="1"/>
              <a:t>OglModel</a:t>
            </a:r>
            <a:r>
              <a:rPr lang="en-IN" sz="1500"/>
              <a:t>', name="model", </a:t>
            </a:r>
            <a:r>
              <a:rPr lang="en-IN" sz="1500" err="1"/>
              <a:t>src</a:t>
            </a:r>
            <a:r>
              <a:rPr lang="en-IN" sz="1500"/>
              <a:t>="@loader", scale3d=[5.0]*3, </a:t>
            </a:r>
            <a:r>
              <a:rPr lang="en-IN" sz="1500" err="1"/>
              <a:t>color</a:t>
            </a:r>
            <a:r>
              <a:rPr lang="en-IN" sz="1500"/>
              <a:t>=[1., 1., 0.], </a:t>
            </a:r>
            <a:r>
              <a:rPr lang="en-IN" sz="1500" err="1"/>
              <a:t>updateNormals</a:t>
            </a:r>
            <a:r>
              <a:rPr lang="en-IN" sz="1500"/>
              <a:t>=False)</a:t>
            </a:r>
          </a:p>
          <a:p>
            <a:r>
              <a:rPr lang="en-IN" sz="1500" err="1"/>
              <a:t>floorVisu.addObject</a:t>
            </a:r>
            <a:r>
              <a:rPr lang="en-IN" sz="1500"/>
              <a:t>('</a:t>
            </a:r>
            <a:r>
              <a:rPr lang="en-IN" sz="1500" err="1"/>
              <a:t>RigidMapping</a:t>
            </a:r>
            <a:r>
              <a:rPr lang="en-IN" sz="1500"/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1079285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8940" y="70801"/>
            <a:ext cx="739457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75"/>
              <a:t>SOFA</a:t>
            </a:r>
            <a:r>
              <a:rPr lang="en-US" sz="4000" b="1" spc="-75"/>
              <a:t> –</a:t>
            </a:r>
            <a:r>
              <a:rPr sz="4000" b="1" spc="-175"/>
              <a:t> </a:t>
            </a:r>
            <a:r>
              <a:rPr lang="en-IN" sz="4000" b="1" spc="-175"/>
              <a:t>Using </a:t>
            </a:r>
            <a:r>
              <a:rPr lang="en-IN" sz="4000" b="1" spc="-175" err="1"/>
              <a:t>runSofa</a:t>
            </a:r>
            <a:r>
              <a:rPr lang="en-IN" sz="4000" b="1" spc="-175"/>
              <a:t> GUI</a:t>
            </a:r>
            <a:endParaRPr sz="4000" b="1" spc="-3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18</a:t>
            </a:fld>
            <a:endParaRPr spc="-25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EBFC56-6B06-AC01-ECE5-20D928004E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767397"/>
            <a:ext cx="74295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04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8940" y="70801"/>
            <a:ext cx="739457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75"/>
              <a:t>SOFA</a:t>
            </a:r>
            <a:r>
              <a:rPr lang="en-US" sz="4000" b="1" spc="-75"/>
              <a:t> –</a:t>
            </a:r>
            <a:r>
              <a:rPr sz="4000" b="1" spc="-175"/>
              <a:t> </a:t>
            </a:r>
            <a:r>
              <a:rPr lang="en-IN" sz="4000" b="1" spc="-175"/>
              <a:t>Using </a:t>
            </a:r>
            <a:r>
              <a:rPr lang="en-IN" sz="4000" b="1" spc="-175" err="1"/>
              <a:t>runSofa</a:t>
            </a:r>
            <a:r>
              <a:rPr lang="en-IN" sz="4000" b="1" spc="-175"/>
              <a:t> GUI</a:t>
            </a:r>
            <a:endParaRPr sz="4000" b="1" spc="-3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19</a:t>
            </a:fld>
            <a:endParaRPr spc="-2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C6659A-D5C1-16F0-48AF-0A2A3B0A76DA}"/>
              </a:ext>
            </a:extLst>
          </p:cNvPr>
          <p:cNvSpPr txBox="1"/>
          <p:nvPr/>
        </p:nvSpPr>
        <p:spPr>
          <a:xfrm>
            <a:off x="228600" y="724613"/>
            <a:ext cx="887628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>
                <a:solidFill>
                  <a:schemeClr val="tx2">
                    <a:lumMod val="40000"/>
                    <a:lumOff val="60000"/>
                  </a:schemeClr>
                </a:solidFill>
              </a:rPr>
              <a:t># Collision pipeline</a:t>
            </a:r>
          </a:p>
          <a:p>
            <a:r>
              <a:rPr lang="en-IN" sz="1600" err="1"/>
              <a:t>rootNode.addObject</a:t>
            </a:r>
            <a:r>
              <a:rPr lang="en-IN" sz="1600"/>
              <a:t>('</a:t>
            </a:r>
            <a:r>
              <a:rPr lang="en-IN" sz="1600" err="1"/>
              <a:t>DefaultPipeline</a:t>
            </a:r>
            <a:r>
              <a:rPr lang="en-IN" sz="1600"/>
              <a:t>')</a:t>
            </a:r>
          </a:p>
          <a:p>
            <a:r>
              <a:rPr lang="en-IN" sz="1600" err="1"/>
              <a:t>rootNode.addObject</a:t>
            </a:r>
            <a:r>
              <a:rPr lang="en-IN" sz="1600"/>
              <a:t>('</a:t>
            </a:r>
            <a:r>
              <a:rPr lang="en-IN" sz="1600" err="1"/>
              <a:t>FreeMotionAnimationLoop</a:t>
            </a:r>
            <a:r>
              <a:rPr lang="en-IN" sz="1600"/>
              <a:t>')</a:t>
            </a:r>
          </a:p>
          <a:p>
            <a:r>
              <a:rPr lang="en-IN" sz="1600" err="1"/>
              <a:t>rootNode.addObject</a:t>
            </a:r>
            <a:r>
              <a:rPr lang="en-IN" sz="1600"/>
              <a:t>('</a:t>
            </a:r>
            <a:r>
              <a:rPr lang="en-IN" sz="1600" err="1"/>
              <a:t>GenericConstraintSolver</a:t>
            </a:r>
            <a:r>
              <a:rPr lang="en-IN" sz="1600"/>
              <a:t>', tolerance="1e-6", </a:t>
            </a:r>
            <a:r>
              <a:rPr lang="en-IN" sz="1600" err="1"/>
              <a:t>maxIterations</a:t>
            </a:r>
            <a:r>
              <a:rPr lang="en-IN" sz="1600"/>
              <a:t>="1000")</a:t>
            </a:r>
          </a:p>
          <a:p>
            <a:r>
              <a:rPr lang="en-IN" sz="1600" err="1"/>
              <a:t>rootNode.addObject</a:t>
            </a:r>
            <a:r>
              <a:rPr lang="en-IN" sz="1600"/>
              <a:t>('</a:t>
            </a:r>
            <a:r>
              <a:rPr lang="en-IN" sz="1600" err="1"/>
              <a:t>BruteForceBroadPhase</a:t>
            </a:r>
            <a:r>
              <a:rPr lang="en-IN" sz="1600"/>
              <a:t>')</a:t>
            </a:r>
          </a:p>
          <a:p>
            <a:r>
              <a:rPr lang="en-IN" sz="1600" err="1"/>
              <a:t>rootNode.addObject</a:t>
            </a:r>
            <a:r>
              <a:rPr lang="en-IN" sz="1600"/>
              <a:t>('</a:t>
            </a:r>
            <a:r>
              <a:rPr lang="en-IN" sz="1600" err="1"/>
              <a:t>BVHNarrowPhase</a:t>
            </a:r>
            <a:r>
              <a:rPr lang="en-IN" sz="1600"/>
              <a:t>')</a:t>
            </a:r>
          </a:p>
          <a:p>
            <a:r>
              <a:rPr lang="en-IN" sz="1600" err="1"/>
              <a:t>rootNode.addObject</a:t>
            </a:r>
            <a:r>
              <a:rPr lang="en-IN" sz="1600"/>
              <a:t>('</a:t>
            </a:r>
            <a:r>
              <a:rPr lang="en-IN" sz="1600" err="1"/>
              <a:t>RuleBasedContactManager</a:t>
            </a:r>
            <a:r>
              <a:rPr lang="en-IN" sz="1600"/>
              <a:t>', </a:t>
            </a:r>
            <a:r>
              <a:rPr lang="en-IN" sz="1600" err="1"/>
              <a:t>responseParams</a:t>
            </a:r>
            <a:r>
              <a:rPr lang="en-IN" sz="1600"/>
              <a:t>="mu="+str(0.0), name='Response', response='</a:t>
            </a:r>
            <a:r>
              <a:rPr lang="en-IN" sz="1600" err="1"/>
              <a:t>FrictionContactConstraint</a:t>
            </a:r>
            <a:r>
              <a:rPr lang="en-IN" sz="1600"/>
              <a:t>')</a:t>
            </a:r>
          </a:p>
          <a:p>
            <a:r>
              <a:rPr lang="en-IN" sz="1600" err="1"/>
              <a:t>rootNode.addObject</a:t>
            </a:r>
            <a:r>
              <a:rPr lang="en-IN" sz="1600"/>
              <a:t>('</a:t>
            </a:r>
            <a:r>
              <a:rPr lang="en-IN" sz="1600" err="1"/>
              <a:t>LocalMinDistance</a:t>
            </a:r>
            <a:r>
              <a:rPr lang="en-IN" sz="1600"/>
              <a:t>', </a:t>
            </a:r>
            <a:r>
              <a:rPr lang="en-IN" sz="1600" err="1"/>
              <a:t>alarmDistance</a:t>
            </a:r>
            <a:r>
              <a:rPr lang="en-IN" sz="1600"/>
              <a:t>=10, </a:t>
            </a:r>
            <a:r>
              <a:rPr lang="en-IN" sz="1600" err="1"/>
              <a:t>contactDistance</a:t>
            </a:r>
            <a:r>
              <a:rPr lang="en-IN" sz="1600"/>
              <a:t>=5, </a:t>
            </a:r>
            <a:r>
              <a:rPr lang="en-IN" sz="1600" err="1"/>
              <a:t>angleCone</a:t>
            </a:r>
            <a:r>
              <a:rPr lang="en-IN" sz="1600"/>
              <a:t>=0.01)</a:t>
            </a:r>
          </a:p>
          <a:p>
            <a:endParaRPr lang="en-IN" sz="1600"/>
          </a:p>
          <a:p>
            <a:r>
              <a:rPr lang="en-IN" sz="1600">
                <a:solidFill>
                  <a:schemeClr val="tx2">
                    <a:lumMod val="40000"/>
                    <a:lumOff val="60000"/>
                  </a:schemeClr>
                </a:solidFill>
              </a:rPr>
              <a:t>#### Collision </a:t>
            </a:r>
            <a:r>
              <a:rPr lang="en-IN" sz="1600" err="1">
                <a:solidFill>
                  <a:schemeClr val="tx2">
                    <a:lumMod val="40000"/>
                    <a:lumOff val="60000"/>
                  </a:schemeClr>
                </a:solidFill>
              </a:rPr>
              <a:t>subnode</a:t>
            </a:r>
            <a:r>
              <a:rPr lang="en-IN" sz="1600">
                <a:solidFill>
                  <a:schemeClr val="tx2">
                    <a:lumMod val="40000"/>
                    <a:lumOff val="60000"/>
                  </a:schemeClr>
                </a:solidFill>
              </a:rPr>
              <a:t> for the sphere</a:t>
            </a:r>
          </a:p>
          <a:p>
            <a:r>
              <a:rPr lang="en-IN" sz="1600"/>
              <a:t>collision = </a:t>
            </a:r>
            <a:r>
              <a:rPr lang="en-IN" sz="1600" err="1"/>
              <a:t>sphere.addChild</a:t>
            </a:r>
            <a:r>
              <a:rPr lang="en-IN" sz="1600"/>
              <a:t>('collision')</a:t>
            </a:r>
          </a:p>
          <a:p>
            <a:r>
              <a:rPr lang="en-IN" sz="1600" err="1"/>
              <a:t>collision.addObject</a:t>
            </a:r>
            <a:r>
              <a:rPr lang="en-IN" sz="1600"/>
              <a:t>('</a:t>
            </a:r>
            <a:r>
              <a:rPr lang="en-IN" sz="1600" err="1"/>
              <a:t>MeshOBJLoader</a:t>
            </a:r>
            <a:r>
              <a:rPr lang="en-IN" sz="1600"/>
              <a:t>', name="loader", filename="mesh/ball.obj", triangulate="true", scale=45.0)</a:t>
            </a:r>
          </a:p>
          <a:p>
            <a:r>
              <a:rPr lang="en-IN" sz="1600" err="1"/>
              <a:t>collision.addObject</a:t>
            </a:r>
            <a:r>
              <a:rPr lang="en-IN" sz="1600"/>
              <a:t>('</a:t>
            </a:r>
            <a:r>
              <a:rPr lang="en-IN" sz="1600" err="1"/>
              <a:t>MeshTopology</a:t>
            </a:r>
            <a:r>
              <a:rPr lang="en-IN" sz="1600"/>
              <a:t>', </a:t>
            </a:r>
            <a:r>
              <a:rPr lang="en-IN" sz="1600" err="1"/>
              <a:t>src</a:t>
            </a:r>
            <a:r>
              <a:rPr lang="en-IN" sz="1600"/>
              <a:t>="@loader")</a:t>
            </a:r>
          </a:p>
          <a:p>
            <a:r>
              <a:rPr lang="en-IN" sz="1600" err="1"/>
              <a:t>collision.addObject</a:t>
            </a:r>
            <a:r>
              <a:rPr lang="en-IN" sz="1600"/>
              <a:t>('</a:t>
            </a:r>
            <a:r>
              <a:rPr lang="en-IN" sz="1600" err="1"/>
              <a:t>MechanicalObject</a:t>
            </a:r>
            <a:r>
              <a:rPr lang="en-IN" sz="1600"/>
              <a:t>')</a:t>
            </a:r>
          </a:p>
          <a:p>
            <a:r>
              <a:rPr lang="en-IN" sz="1600" err="1"/>
              <a:t>collision.addObject</a:t>
            </a:r>
            <a:r>
              <a:rPr lang="en-IN" sz="1600"/>
              <a:t>('</a:t>
            </a:r>
            <a:r>
              <a:rPr lang="en-IN" sz="1600" err="1"/>
              <a:t>TriangleCollisionModel</a:t>
            </a:r>
            <a:r>
              <a:rPr lang="en-IN" sz="1600"/>
              <a:t>')</a:t>
            </a:r>
          </a:p>
          <a:p>
            <a:r>
              <a:rPr lang="en-IN" sz="1600" err="1"/>
              <a:t>collision.addObject</a:t>
            </a:r>
            <a:r>
              <a:rPr lang="en-IN" sz="1600"/>
              <a:t>('</a:t>
            </a:r>
            <a:r>
              <a:rPr lang="en-IN" sz="1600" err="1"/>
              <a:t>LineCollisionModel</a:t>
            </a:r>
            <a:r>
              <a:rPr lang="en-IN" sz="1600"/>
              <a:t>')</a:t>
            </a:r>
          </a:p>
          <a:p>
            <a:r>
              <a:rPr lang="en-IN" sz="1600" err="1"/>
              <a:t>collision.addObject</a:t>
            </a:r>
            <a:r>
              <a:rPr lang="en-IN" sz="1600"/>
              <a:t>('</a:t>
            </a:r>
            <a:r>
              <a:rPr lang="en-IN" sz="1600" err="1"/>
              <a:t>PointCollisionModel</a:t>
            </a:r>
            <a:r>
              <a:rPr lang="en-IN" sz="1600"/>
              <a:t>')</a:t>
            </a:r>
          </a:p>
          <a:p>
            <a:r>
              <a:rPr lang="en-IN" sz="1600" err="1"/>
              <a:t>collision.addObject</a:t>
            </a:r>
            <a:r>
              <a:rPr lang="en-IN" sz="1600"/>
              <a:t>('</a:t>
            </a:r>
            <a:r>
              <a:rPr lang="en-IN" sz="1600" err="1"/>
              <a:t>RigidMapping</a:t>
            </a:r>
            <a:r>
              <a:rPr lang="en-IN" sz="1600"/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4244212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41832" y="50697"/>
            <a:ext cx="739457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75"/>
              <a:t>SOFA</a:t>
            </a:r>
            <a:r>
              <a:rPr b="1" spc="-175"/>
              <a:t> </a:t>
            </a:r>
            <a:r>
              <a:rPr b="1"/>
              <a:t>-</a:t>
            </a:r>
            <a:r>
              <a:rPr b="1" spc="-114"/>
              <a:t> </a:t>
            </a:r>
            <a:r>
              <a:rPr sz="2800" b="1" spc="-10"/>
              <a:t>Simulation</a:t>
            </a:r>
            <a:r>
              <a:rPr sz="2800" b="1" spc="-110"/>
              <a:t> </a:t>
            </a:r>
            <a:r>
              <a:rPr sz="2800" b="1"/>
              <a:t>Open</a:t>
            </a:r>
            <a:r>
              <a:rPr sz="2800" b="1" spc="-114"/>
              <a:t> </a:t>
            </a:r>
            <a:r>
              <a:rPr sz="2800" b="1" spc="-35"/>
              <a:t>Framework</a:t>
            </a:r>
            <a:r>
              <a:rPr sz="2800" b="1" spc="-114"/>
              <a:t> </a:t>
            </a:r>
            <a:r>
              <a:rPr sz="2800" b="1" spc="-10"/>
              <a:t>Architecture</a:t>
            </a:r>
            <a:endParaRPr sz="2800" b="1"/>
          </a:p>
        </p:txBody>
      </p:sp>
      <p:sp>
        <p:nvSpPr>
          <p:cNvPr id="7" name="object 7"/>
          <p:cNvSpPr txBox="1"/>
          <p:nvPr/>
        </p:nvSpPr>
        <p:spPr>
          <a:xfrm>
            <a:off x="174752" y="874013"/>
            <a:ext cx="8161655" cy="5618480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105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>
                <a:latin typeface="Calibri"/>
                <a:cs typeface="Calibri"/>
              </a:rPr>
              <a:t>Arose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from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research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2006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in</a:t>
            </a:r>
            <a:endParaRPr sz="240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1010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>
                <a:latin typeface="Calibri"/>
                <a:cs typeface="Calibri"/>
              </a:rPr>
              <a:t>Need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for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collaborative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framework</a:t>
            </a:r>
            <a:r>
              <a:rPr sz="2400" spc="-8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for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physics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simulation</a:t>
            </a:r>
            <a:endParaRPr sz="240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 spc="-20">
                <a:latin typeface="Calibri"/>
                <a:cs typeface="Calibri"/>
              </a:rPr>
              <a:t>SOFA</a:t>
            </a:r>
            <a:r>
              <a:rPr sz="2400" b="1" spc="-8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Project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definition:</a:t>
            </a:r>
            <a:endParaRPr sz="2400">
              <a:latin typeface="Calibri"/>
              <a:cs typeface="Calibri"/>
            </a:endParaRPr>
          </a:p>
          <a:p>
            <a:pPr marL="812800" marR="187960" lvl="1" indent="-342900">
              <a:lnSpc>
                <a:spcPct val="100000"/>
              </a:lnSpc>
              <a:spcBef>
                <a:spcPts val="100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i="1">
                <a:latin typeface="Calibri"/>
                <a:cs typeface="Calibri"/>
              </a:rPr>
              <a:t>“Being</a:t>
            </a:r>
            <a:r>
              <a:rPr sz="2400" i="1" spc="-75">
                <a:latin typeface="Calibri"/>
                <a:cs typeface="Calibri"/>
              </a:rPr>
              <a:t> </a:t>
            </a:r>
            <a:r>
              <a:rPr sz="2400" i="1">
                <a:latin typeface="Calibri"/>
                <a:cs typeface="Calibri"/>
              </a:rPr>
              <a:t>the</a:t>
            </a:r>
            <a:r>
              <a:rPr sz="2400" i="1" spc="-50">
                <a:latin typeface="Calibri"/>
                <a:cs typeface="Calibri"/>
              </a:rPr>
              <a:t> </a:t>
            </a:r>
            <a:r>
              <a:rPr sz="2400" i="1" spc="-20">
                <a:latin typeface="Calibri"/>
                <a:cs typeface="Calibri"/>
              </a:rPr>
              <a:t>open-</a:t>
            </a:r>
            <a:r>
              <a:rPr sz="2400" i="1">
                <a:latin typeface="Calibri"/>
                <a:cs typeface="Calibri"/>
              </a:rPr>
              <a:t>source</a:t>
            </a:r>
            <a:r>
              <a:rPr sz="2400" i="1" spc="-55">
                <a:latin typeface="Calibri"/>
                <a:cs typeface="Calibri"/>
              </a:rPr>
              <a:t> </a:t>
            </a:r>
            <a:r>
              <a:rPr sz="2400" i="1" spc="-10">
                <a:latin typeface="Calibri"/>
                <a:cs typeface="Calibri"/>
              </a:rPr>
              <a:t>reference</a:t>
            </a:r>
            <a:r>
              <a:rPr sz="2400" i="1" spc="-65">
                <a:latin typeface="Calibri"/>
                <a:cs typeface="Calibri"/>
              </a:rPr>
              <a:t> </a:t>
            </a:r>
            <a:r>
              <a:rPr sz="2400" i="1">
                <a:latin typeface="Calibri"/>
                <a:cs typeface="Calibri"/>
              </a:rPr>
              <a:t>for</a:t>
            </a:r>
            <a:r>
              <a:rPr sz="2400" i="1" spc="-40">
                <a:latin typeface="Calibri"/>
                <a:cs typeface="Calibri"/>
              </a:rPr>
              <a:t> </a:t>
            </a:r>
            <a:r>
              <a:rPr sz="2400" b="1" i="1">
                <a:latin typeface="Calibri"/>
                <a:cs typeface="Calibri"/>
              </a:rPr>
              <a:t>interactive</a:t>
            </a:r>
            <a:r>
              <a:rPr sz="2400" b="1" i="1" spc="-35">
                <a:latin typeface="Calibri"/>
                <a:cs typeface="Calibri"/>
              </a:rPr>
              <a:t> </a:t>
            </a:r>
            <a:r>
              <a:rPr sz="2400" i="1">
                <a:latin typeface="Calibri"/>
                <a:cs typeface="Calibri"/>
              </a:rPr>
              <a:t>and</a:t>
            </a:r>
            <a:r>
              <a:rPr sz="2400" i="1" spc="-60">
                <a:latin typeface="Calibri"/>
                <a:cs typeface="Calibri"/>
              </a:rPr>
              <a:t> </a:t>
            </a:r>
            <a:r>
              <a:rPr sz="2400" b="1" i="1" spc="-10">
                <a:latin typeface="Calibri"/>
                <a:cs typeface="Calibri"/>
              </a:rPr>
              <a:t>real- </a:t>
            </a:r>
            <a:r>
              <a:rPr sz="2400" b="1" i="1">
                <a:latin typeface="Calibri"/>
                <a:cs typeface="Calibri"/>
              </a:rPr>
              <a:t>time</a:t>
            </a:r>
            <a:r>
              <a:rPr sz="2400" b="1" i="1" spc="-35">
                <a:latin typeface="Calibri"/>
                <a:cs typeface="Calibri"/>
              </a:rPr>
              <a:t> </a:t>
            </a:r>
            <a:r>
              <a:rPr sz="2400" i="1" spc="-10">
                <a:latin typeface="Calibri"/>
                <a:cs typeface="Calibri"/>
              </a:rPr>
              <a:t>applications”</a:t>
            </a:r>
            <a:endParaRPr sz="240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1005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>
                <a:latin typeface="Calibri"/>
                <a:cs typeface="Calibri"/>
              </a:rPr>
              <a:t>Applications</a:t>
            </a:r>
            <a:r>
              <a:rPr sz="2400" spc="-10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like:</a:t>
            </a:r>
            <a:endParaRPr sz="2400">
              <a:latin typeface="Calibri"/>
              <a:cs typeface="Calibri"/>
            </a:endParaRPr>
          </a:p>
          <a:p>
            <a:pPr marL="812165" lvl="1" indent="-342265">
              <a:lnSpc>
                <a:spcPct val="100000"/>
              </a:lnSpc>
              <a:spcBef>
                <a:spcPts val="1000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400">
                <a:latin typeface="Calibri"/>
                <a:cs typeface="Calibri"/>
              </a:rPr>
              <a:t>Physics</a:t>
            </a:r>
            <a:r>
              <a:rPr sz="2400" spc="-8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animation</a:t>
            </a:r>
            <a:r>
              <a:rPr sz="2400" spc="-10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for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Computer</a:t>
            </a:r>
            <a:r>
              <a:rPr sz="2400" b="1" spc="-9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Graphics</a:t>
            </a:r>
            <a:endParaRPr sz="2400">
              <a:latin typeface="Calibri"/>
              <a:cs typeface="Calibri"/>
            </a:endParaRPr>
          </a:p>
          <a:p>
            <a:pPr marL="812165" lvl="1" indent="-342265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400" b="1">
                <a:latin typeface="Calibri"/>
                <a:cs typeface="Calibri"/>
              </a:rPr>
              <a:t>Medical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Simulation</a:t>
            </a:r>
            <a:endParaRPr sz="2400">
              <a:latin typeface="Calibri"/>
              <a:cs typeface="Calibri"/>
            </a:endParaRPr>
          </a:p>
          <a:p>
            <a:pPr marL="355600" marR="5080" indent="-342900">
              <a:lnSpc>
                <a:spcPct val="100000"/>
              </a:lnSpc>
              <a:spcBef>
                <a:spcPts val="1010"/>
              </a:spcBef>
              <a:buClr>
                <a:srgbClr val="12669C"/>
              </a:buClr>
              <a:buFont typeface="Wingdings"/>
              <a:buChar char=""/>
              <a:tabLst>
                <a:tab pos="355600" algn="l"/>
              </a:tabLst>
            </a:pPr>
            <a:r>
              <a:rPr sz="2400">
                <a:latin typeface="Calibri"/>
                <a:cs typeface="Calibri"/>
              </a:rPr>
              <a:t>All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applications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that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need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b="1">
                <a:solidFill>
                  <a:srgbClr val="0D0F1A"/>
                </a:solidFill>
                <a:latin typeface="Calibri"/>
                <a:cs typeface="Calibri"/>
              </a:rPr>
              <a:t>common</a:t>
            </a:r>
            <a:r>
              <a:rPr sz="2400" b="1" spc="-75">
                <a:solidFill>
                  <a:srgbClr val="0D0F1A"/>
                </a:solidFill>
                <a:latin typeface="Calibri"/>
                <a:cs typeface="Calibri"/>
              </a:rPr>
              <a:t> </a:t>
            </a:r>
            <a:r>
              <a:rPr sz="2400" b="1">
                <a:solidFill>
                  <a:srgbClr val="0D0F1A"/>
                </a:solidFill>
                <a:latin typeface="Calibri"/>
                <a:cs typeface="Calibri"/>
              </a:rPr>
              <a:t>simulation</a:t>
            </a:r>
            <a:r>
              <a:rPr sz="2400" b="1" spc="-50">
                <a:solidFill>
                  <a:srgbClr val="0D0F1A"/>
                </a:solidFill>
                <a:latin typeface="Calibri"/>
                <a:cs typeface="Calibri"/>
              </a:rPr>
              <a:t> </a:t>
            </a:r>
            <a:r>
              <a:rPr sz="2400" b="1">
                <a:solidFill>
                  <a:srgbClr val="0D0F1A"/>
                </a:solidFill>
                <a:latin typeface="Calibri"/>
                <a:cs typeface="Calibri"/>
              </a:rPr>
              <a:t>tool</a:t>
            </a:r>
            <a:r>
              <a:rPr sz="2400" b="1" spc="-55">
                <a:solidFill>
                  <a:srgbClr val="0D0F1A"/>
                </a:solidFill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for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model creation,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loading</a:t>
            </a:r>
            <a:r>
              <a:rPr sz="2400" spc="-2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of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animate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mesh,</a:t>
            </a:r>
            <a:r>
              <a:rPr sz="2400" spc="-25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etc…</a:t>
            </a:r>
            <a:endParaRPr sz="240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spc="-10">
                <a:latin typeface="Calibri"/>
                <a:cs typeface="Calibri"/>
              </a:rPr>
              <a:t>Very</a:t>
            </a:r>
            <a:r>
              <a:rPr sz="2400" spc="-9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useful</a:t>
            </a:r>
            <a:r>
              <a:rPr sz="2400" spc="-90">
                <a:latin typeface="Calibri"/>
                <a:cs typeface="Calibri"/>
              </a:rPr>
              <a:t> </a:t>
            </a:r>
            <a:r>
              <a:rPr sz="2400" b="1" spc="-20">
                <a:latin typeface="Calibri"/>
                <a:cs typeface="Calibri"/>
              </a:rPr>
              <a:t>SOFA</a:t>
            </a:r>
            <a:r>
              <a:rPr sz="2400" b="1" spc="-11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guide:</a:t>
            </a:r>
            <a:endParaRPr sz="2400">
              <a:latin typeface="Calibri"/>
              <a:cs typeface="Calibri"/>
            </a:endParaRPr>
          </a:p>
          <a:p>
            <a:pPr marL="812165" lvl="1" indent="-342265">
              <a:lnSpc>
                <a:spcPct val="100000"/>
              </a:lnSpc>
              <a:spcBef>
                <a:spcPts val="940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000" spc="-10">
                <a:latin typeface="Courier New"/>
                <a:cs typeface="Courier New"/>
              </a:rPr>
              <a:t>youtube.com/watch?v=KHTAgD1oG8Y&amp;t=3850s</a:t>
            </a:r>
            <a:endParaRPr sz="2000">
              <a:latin typeface="Courier New"/>
              <a:cs typeface="Courier New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17135" y="879347"/>
            <a:ext cx="1641348" cy="48158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630935" y="3511617"/>
            <a:ext cx="2330172" cy="1009769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</a:t>
            </a:fld>
            <a:endParaRPr spc="-25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8940" y="70801"/>
            <a:ext cx="739457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75"/>
              <a:t>SOFA</a:t>
            </a:r>
            <a:r>
              <a:rPr lang="en-US" sz="4000" b="1" spc="-75"/>
              <a:t> –</a:t>
            </a:r>
            <a:r>
              <a:rPr sz="4000" b="1" spc="-175"/>
              <a:t> </a:t>
            </a:r>
            <a:r>
              <a:rPr lang="en-IN" sz="4000" b="1" spc="-175"/>
              <a:t>Using </a:t>
            </a:r>
            <a:r>
              <a:rPr lang="en-IN" sz="4000" b="1" spc="-175" err="1"/>
              <a:t>runSofa</a:t>
            </a:r>
            <a:r>
              <a:rPr lang="en-IN" sz="4000" b="1" spc="-175"/>
              <a:t> GUI</a:t>
            </a:r>
            <a:endParaRPr sz="4000" b="1" spc="-3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20</a:t>
            </a:fld>
            <a:endParaRPr spc="-25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C6659A-D5C1-16F0-48AF-0A2A3B0A76DA}"/>
              </a:ext>
            </a:extLst>
          </p:cNvPr>
          <p:cNvSpPr txBox="1"/>
          <p:nvPr/>
        </p:nvSpPr>
        <p:spPr>
          <a:xfrm>
            <a:off x="228600" y="724613"/>
            <a:ext cx="887628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>
                <a:solidFill>
                  <a:schemeClr val="tx2">
                    <a:lumMod val="40000"/>
                    <a:lumOff val="60000"/>
                  </a:schemeClr>
                </a:solidFill>
              </a:rPr>
              <a:t>#### Collision </a:t>
            </a:r>
            <a:r>
              <a:rPr lang="en-IN" sz="1600" err="1">
                <a:solidFill>
                  <a:schemeClr val="tx2">
                    <a:lumMod val="40000"/>
                    <a:lumOff val="60000"/>
                  </a:schemeClr>
                </a:solidFill>
              </a:rPr>
              <a:t>subnode</a:t>
            </a:r>
            <a:r>
              <a:rPr lang="en-IN" sz="1600">
                <a:solidFill>
                  <a:schemeClr val="tx2">
                    <a:lumMod val="40000"/>
                    <a:lumOff val="60000"/>
                  </a:schemeClr>
                </a:solidFill>
              </a:rPr>
              <a:t> for the floor</a:t>
            </a:r>
          </a:p>
          <a:p>
            <a:r>
              <a:rPr lang="en-IN" sz="1600" err="1"/>
              <a:t>floorCollis</a:t>
            </a:r>
            <a:r>
              <a:rPr lang="en-IN" sz="1600"/>
              <a:t> = </a:t>
            </a:r>
            <a:r>
              <a:rPr lang="en-IN" sz="1600" err="1"/>
              <a:t>floor.addChild</a:t>
            </a:r>
            <a:r>
              <a:rPr lang="en-IN" sz="1600"/>
              <a:t>('collision')</a:t>
            </a:r>
          </a:p>
          <a:p>
            <a:r>
              <a:rPr lang="en-IN" sz="1600" err="1"/>
              <a:t>floorCollis.addObject</a:t>
            </a:r>
            <a:r>
              <a:rPr lang="en-IN" sz="1600"/>
              <a:t>('</a:t>
            </a:r>
            <a:r>
              <a:rPr lang="en-IN" sz="1600" err="1"/>
              <a:t>MeshOBJLoader</a:t>
            </a:r>
            <a:r>
              <a:rPr lang="en-IN" sz="1600"/>
              <a:t>', name="loader", filename="mesh/floor.obj", triangulate="true", scale=5.0)</a:t>
            </a:r>
          </a:p>
          <a:p>
            <a:r>
              <a:rPr lang="en-IN" sz="1600" err="1"/>
              <a:t>floorCollis.addObject</a:t>
            </a:r>
            <a:r>
              <a:rPr lang="en-IN" sz="1600"/>
              <a:t>('</a:t>
            </a:r>
            <a:r>
              <a:rPr lang="en-IN" sz="1600" err="1"/>
              <a:t>MeshTopology</a:t>
            </a:r>
            <a:r>
              <a:rPr lang="en-IN" sz="1600"/>
              <a:t>', </a:t>
            </a:r>
            <a:r>
              <a:rPr lang="en-IN" sz="1600" err="1"/>
              <a:t>src</a:t>
            </a:r>
            <a:r>
              <a:rPr lang="en-IN" sz="1600"/>
              <a:t>="@loader")</a:t>
            </a:r>
          </a:p>
          <a:p>
            <a:r>
              <a:rPr lang="en-IN" sz="1600" err="1"/>
              <a:t>floorCollis.addObject</a:t>
            </a:r>
            <a:r>
              <a:rPr lang="en-IN" sz="1600"/>
              <a:t>('</a:t>
            </a:r>
            <a:r>
              <a:rPr lang="en-IN" sz="1600" err="1"/>
              <a:t>MechanicalObject</a:t>
            </a:r>
            <a:r>
              <a:rPr lang="en-IN" sz="1600"/>
              <a:t>')</a:t>
            </a:r>
          </a:p>
          <a:p>
            <a:r>
              <a:rPr lang="en-IN" sz="1600" err="1"/>
              <a:t>floorCollis.addObject</a:t>
            </a:r>
            <a:r>
              <a:rPr lang="en-IN" sz="1600"/>
              <a:t>('</a:t>
            </a:r>
            <a:r>
              <a:rPr lang="en-IN" sz="1600" err="1"/>
              <a:t>TriangleCollisionModel</a:t>
            </a:r>
            <a:r>
              <a:rPr lang="en-IN" sz="1600"/>
              <a:t>', moving=False, simulated=False)</a:t>
            </a:r>
          </a:p>
          <a:p>
            <a:r>
              <a:rPr lang="en-IN" sz="1600" err="1"/>
              <a:t>floorCollis.addObject</a:t>
            </a:r>
            <a:r>
              <a:rPr lang="en-IN" sz="1600"/>
              <a:t>('</a:t>
            </a:r>
            <a:r>
              <a:rPr lang="en-IN" sz="1600" err="1"/>
              <a:t>LineCollisionModel</a:t>
            </a:r>
            <a:r>
              <a:rPr lang="en-IN" sz="1600"/>
              <a:t>', moving=False, simulated=False)</a:t>
            </a:r>
          </a:p>
          <a:p>
            <a:r>
              <a:rPr lang="en-IN" sz="1600" err="1"/>
              <a:t>floorCollis.addObject</a:t>
            </a:r>
            <a:r>
              <a:rPr lang="en-IN" sz="1600"/>
              <a:t>('</a:t>
            </a:r>
            <a:r>
              <a:rPr lang="en-IN" sz="1600" err="1"/>
              <a:t>PointCollisionModel</a:t>
            </a:r>
            <a:r>
              <a:rPr lang="en-IN" sz="1600"/>
              <a:t>', moving=False, simulated=False)</a:t>
            </a:r>
          </a:p>
          <a:p>
            <a:r>
              <a:rPr lang="en-IN" sz="1600" err="1"/>
              <a:t>floorCollis.addObject</a:t>
            </a:r>
            <a:r>
              <a:rPr lang="en-IN" sz="1600"/>
              <a:t>('</a:t>
            </a:r>
            <a:r>
              <a:rPr lang="en-IN" sz="1600" err="1"/>
              <a:t>RigidMapping</a:t>
            </a:r>
            <a:r>
              <a:rPr lang="en-IN" sz="1600"/>
              <a:t>')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25447-AC8C-CA4E-0C1F-71FE5BC0C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13" y="3226315"/>
            <a:ext cx="4324951" cy="332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4834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80" y="304603"/>
            <a:ext cx="4626594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83921" y="941959"/>
            <a:ext cx="4465320" cy="33318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265" indent="-456565">
              <a:lnSpc>
                <a:spcPct val="100000"/>
              </a:lnSpc>
              <a:spcBef>
                <a:spcPts val="100"/>
              </a:spcBef>
              <a:buClr>
                <a:srgbClr val="12669C"/>
              </a:buClr>
              <a:buAutoNum type="arabicPeriod"/>
              <a:tabLst>
                <a:tab pos="469265" algn="l"/>
              </a:tabLst>
            </a:pPr>
            <a:r>
              <a:rPr sz="2400" b="1">
                <a:latin typeface="Calibri"/>
                <a:cs typeface="Calibri"/>
              </a:rPr>
              <a:t>Scene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Graph:</a:t>
            </a:r>
            <a:endParaRPr sz="2400">
              <a:latin typeface="Calibri"/>
              <a:cs typeface="Calibri"/>
            </a:endParaRPr>
          </a:p>
          <a:p>
            <a:pPr marL="921385" marR="5080" lvl="1" indent="-457200">
              <a:lnSpc>
                <a:spcPct val="100000"/>
              </a:lnSpc>
              <a:spcBef>
                <a:spcPts val="1860"/>
              </a:spcBef>
              <a:buClr>
                <a:srgbClr val="C00000"/>
              </a:buClr>
              <a:buFont typeface="Wingdings"/>
              <a:buChar char=""/>
              <a:tabLst>
                <a:tab pos="921385" algn="l"/>
              </a:tabLst>
            </a:pPr>
            <a:r>
              <a:rPr sz="2400">
                <a:latin typeface="Calibri"/>
                <a:cs typeface="Calibri"/>
              </a:rPr>
              <a:t>Each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object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can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have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several </a:t>
            </a:r>
            <a:r>
              <a:rPr sz="2400">
                <a:latin typeface="Calibri"/>
                <a:cs typeface="Calibri"/>
              </a:rPr>
              <a:t>models</a:t>
            </a:r>
            <a:r>
              <a:rPr sz="2400" spc="-1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SOFA:</a:t>
            </a:r>
            <a:endParaRPr sz="2400">
              <a:latin typeface="Calibri"/>
              <a:cs typeface="Calibri"/>
            </a:endParaRPr>
          </a:p>
          <a:p>
            <a:pPr marL="1379220" lvl="2" indent="-457834">
              <a:lnSpc>
                <a:spcPct val="100000"/>
              </a:lnSpc>
              <a:spcBef>
                <a:spcPts val="1010"/>
              </a:spcBef>
              <a:buClr>
                <a:srgbClr val="12669C"/>
              </a:buClr>
              <a:buFont typeface="Wingdings"/>
              <a:buChar char=""/>
              <a:tabLst>
                <a:tab pos="1379220" algn="l"/>
              </a:tabLst>
            </a:pPr>
            <a:r>
              <a:rPr sz="2400" b="1" spc="-10">
                <a:latin typeface="Calibri"/>
                <a:cs typeface="Calibri"/>
              </a:rPr>
              <a:t>Mechanical</a:t>
            </a:r>
            <a:r>
              <a:rPr sz="2400" b="1" spc="-4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model</a:t>
            </a:r>
            <a:endParaRPr sz="2400">
              <a:latin typeface="Calibri"/>
              <a:cs typeface="Calibri"/>
            </a:endParaRPr>
          </a:p>
          <a:p>
            <a:pPr marL="1379220" lvl="2" indent="-457834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1379220" algn="l"/>
              </a:tabLst>
            </a:pPr>
            <a:r>
              <a:rPr sz="2400" b="1">
                <a:latin typeface="Calibri"/>
                <a:cs typeface="Calibri"/>
              </a:rPr>
              <a:t>Actuation</a:t>
            </a:r>
            <a:r>
              <a:rPr sz="2400" b="1" spc="-8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model</a:t>
            </a:r>
            <a:endParaRPr sz="2400">
              <a:latin typeface="Calibri"/>
              <a:cs typeface="Calibri"/>
            </a:endParaRPr>
          </a:p>
          <a:p>
            <a:pPr marL="1379220" lvl="2" indent="-457834">
              <a:lnSpc>
                <a:spcPct val="100000"/>
              </a:lnSpc>
              <a:spcBef>
                <a:spcPts val="1000"/>
              </a:spcBef>
              <a:buClr>
                <a:srgbClr val="12669C"/>
              </a:buClr>
              <a:buFont typeface="Wingdings"/>
              <a:buChar char=""/>
              <a:tabLst>
                <a:tab pos="1379220" algn="l"/>
              </a:tabLst>
            </a:pPr>
            <a:r>
              <a:rPr sz="2400" b="1">
                <a:latin typeface="Calibri"/>
                <a:cs typeface="Calibri"/>
              </a:rPr>
              <a:t>Collision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model</a:t>
            </a:r>
            <a:endParaRPr sz="2400">
              <a:latin typeface="Calibri"/>
              <a:cs typeface="Calibri"/>
            </a:endParaRPr>
          </a:p>
          <a:p>
            <a:pPr marL="1379220" lvl="2" indent="-457834">
              <a:lnSpc>
                <a:spcPct val="100000"/>
              </a:lnSpc>
              <a:spcBef>
                <a:spcPts val="1005"/>
              </a:spcBef>
              <a:buClr>
                <a:srgbClr val="12669C"/>
              </a:buClr>
              <a:buFont typeface="Wingdings"/>
              <a:buChar char=""/>
              <a:tabLst>
                <a:tab pos="1379220" algn="l"/>
              </a:tabLst>
            </a:pPr>
            <a:r>
              <a:rPr sz="2400" b="1">
                <a:latin typeface="Calibri"/>
                <a:cs typeface="Calibri"/>
              </a:rPr>
              <a:t>Visual</a:t>
            </a:r>
            <a:r>
              <a:rPr sz="2400" b="1" spc="-7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model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239511" y="800100"/>
            <a:ext cx="3671316" cy="573176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21</a:t>
            </a:fld>
            <a:endParaRPr spc="-25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3921" y="941959"/>
            <a:ext cx="32931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69265" algn="l"/>
              </a:tabLst>
            </a:pPr>
            <a:r>
              <a:rPr sz="2400" b="1" spc="-25">
                <a:solidFill>
                  <a:srgbClr val="12669C"/>
                </a:solidFill>
                <a:latin typeface="Calibri"/>
                <a:cs typeface="Calibri"/>
              </a:rPr>
              <a:t>1.</a:t>
            </a:r>
            <a:r>
              <a:rPr sz="2400" b="1">
                <a:solidFill>
                  <a:srgbClr val="12669C"/>
                </a:solidFill>
                <a:latin typeface="Calibri"/>
                <a:cs typeface="Calibri"/>
              </a:rPr>
              <a:t>	</a:t>
            </a:r>
            <a:r>
              <a:rPr sz="2400" b="1">
                <a:latin typeface="Calibri"/>
                <a:cs typeface="Calibri"/>
              </a:rPr>
              <a:t>Scene</a:t>
            </a:r>
            <a:r>
              <a:rPr sz="2400" b="1" spc="-9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Graph</a:t>
            </a:r>
            <a:r>
              <a:rPr sz="2400" b="1" spc="-8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Example: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715767" y="1389888"/>
            <a:ext cx="4527804" cy="5129784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22</a:t>
            </a:fld>
            <a:endParaRPr spc="-25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78738" y="114426"/>
            <a:ext cx="5941061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04800" y="1528699"/>
            <a:ext cx="32931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69265" algn="l"/>
              </a:tabLst>
            </a:pPr>
            <a:r>
              <a:rPr sz="2400" b="1" spc="-25">
                <a:solidFill>
                  <a:srgbClr val="12669C"/>
                </a:solidFill>
                <a:latin typeface="Calibri"/>
                <a:cs typeface="Calibri"/>
              </a:rPr>
              <a:t>1.</a:t>
            </a:r>
            <a:r>
              <a:rPr sz="2400" b="1">
                <a:solidFill>
                  <a:srgbClr val="12669C"/>
                </a:solidFill>
                <a:latin typeface="Calibri"/>
                <a:cs typeface="Calibri"/>
              </a:rPr>
              <a:t>	</a:t>
            </a:r>
            <a:r>
              <a:rPr sz="2400" b="1">
                <a:latin typeface="Calibri"/>
                <a:cs typeface="Calibri"/>
              </a:rPr>
              <a:t>Scene</a:t>
            </a:r>
            <a:r>
              <a:rPr sz="2400" b="1" spc="-9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Graph</a:t>
            </a:r>
            <a:r>
              <a:rPr sz="2400" b="1" spc="-8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Example: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23</a:t>
            </a:fld>
            <a:endParaRPr spc="-25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7F4F5D-5D8F-5369-E5C0-D0CB4013D3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31" t="846"/>
          <a:stretch/>
        </p:blipFill>
        <p:spPr>
          <a:xfrm>
            <a:off x="3733800" y="1724279"/>
            <a:ext cx="3293110" cy="35731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BAE9F-7B21-026C-5FFB-0546B8A05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109" y="2721998"/>
            <a:ext cx="2929962" cy="224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9734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80" y="304603"/>
            <a:ext cx="4626594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16839" y="972312"/>
            <a:ext cx="8314055" cy="5068570"/>
          </a:xfrm>
          <a:prstGeom prst="rect">
            <a:avLst/>
          </a:prstGeom>
        </p:spPr>
        <p:txBody>
          <a:bodyPr vert="horz" wrap="square" lIns="0" tIns="140970" rIns="0" bIns="0" rtlCol="0">
            <a:spAutoFit/>
          </a:bodyPr>
          <a:lstStyle/>
          <a:p>
            <a:pPr marL="469265" indent="-456565">
              <a:lnSpc>
                <a:spcPct val="100000"/>
              </a:lnSpc>
              <a:spcBef>
                <a:spcPts val="1110"/>
              </a:spcBef>
              <a:buClr>
                <a:srgbClr val="12669C"/>
              </a:buClr>
              <a:buAutoNum type="arabicPeriod" startAt="2"/>
              <a:tabLst>
                <a:tab pos="469265" algn="l"/>
              </a:tabLst>
            </a:pPr>
            <a:r>
              <a:rPr sz="2400" b="1">
                <a:latin typeface="Calibri"/>
                <a:cs typeface="Calibri"/>
              </a:rPr>
              <a:t>Animation</a:t>
            </a:r>
            <a:r>
              <a:rPr sz="2400" b="1" spc="-2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loop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&amp;</a:t>
            </a:r>
            <a:r>
              <a:rPr sz="2400" b="1" spc="-1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Visitors</a:t>
            </a:r>
            <a:endParaRPr sz="2400">
              <a:latin typeface="Calibri"/>
              <a:cs typeface="Calibri"/>
            </a:endParaRPr>
          </a:p>
          <a:p>
            <a:pPr marL="927100" marR="444500" lvl="1" indent="-457200">
              <a:lnSpc>
                <a:spcPct val="100000"/>
              </a:lnSpc>
              <a:spcBef>
                <a:spcPts val="1010"/>
              </a:spcBef>
              <a:buClr>
                <a:srgbClr val="C00000"/>
              </a:buClr>
              <a:buFont typeface="Wingdings"/>
              <a:buChar char=""/>
              <a:tabLst>
                <a:tab pos="927100" algn="l"/>
              </a:tabLst>
            </a:pPr>
            <a:r>
              <a:rPr sz="2400">
                <a:latin typeface="Calibri"/>
                <a:cs typeface="Calibri"/>
              </a:rPr>
              <a:t>Global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variables: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time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step,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gravity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field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and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type</a:t>
            </a:r>
            <a:r>
              <a:rPr sz="2400" b="1" spc="-55">
                <a:latin typeface="Calibri"/>
                <a:cs typeface="Calibri"/>
              </a:rPr>
              <a:t> </a:t>
            </a:r>
            <a:r>
              <a:rPr sz="2400" b="1" spc="-25">
                <a:latin typeface="Calibri"/>
                <a:cs typeface="Calibri"/>
              </a:rPr>
              <a:t>of </a:t>
            </a:r>
            <a:r>
              <a:rPr sz="2400" b="1" spc="-10">
                <a:latin typeface="Calibri"/>
                <a:cs typeface="Calibri"/>
              </a:rPr>
              <a:t>contacts</a:t>
            </a:r>
            <a:endParaRPr sz="2400">
              <a:latin typeface="Calibri"/>
              <a:cs typeface="Calibri"/>
            </a:endParaRPr>
          </a:p>
          <a:p>
            <a:pPr marL="926465" lvl="1" indent="-456565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926465" algn="l"/>
              </a:tabLst>
            </a:pPr>
            <a:r>
              <a:rPr sz="2400" b="1">
                <a:latin typeface="Calibri"/>
                <a:cs typeface="Calibri"/>
              </a:rPr>
              <a:t>Updates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the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scene,</a:t>
            </a:r>
            <a:r>
              <a:rPr sz="2400" b="1" spc="-5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rules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and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orders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for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all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simulation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steps</a:t>
            </a:r>
            <a:endParaRPr sz="2400">
              <a:latin typeface="Calibri"/>
              <a:cs typeface="Calibri"/>
            </a:endParaRPr>
          </a:p>
          <a:p>
            <a:pPr marL="926465" lvl="1" indent="-456565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926465" algn="l"/>
              </a:tabLst>
            </a:pPr>
            <a:r>
              <a:rPr sz="2400">
                <a:latin typeface="Calibri"/>
                <a:cs typeface="Calibri"/>
              </a:rPr>
              <a:t>The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Animation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loop</a:t>
            </a:r>
            <a:r>
              <a:rPr sz="2400" spc="-1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384300" marR="528320" lvl="2" indent="-457200">
              <a:lnSpc>
                <a:spcPct val="100000"/>
              </a:lnSpc>
              <a:spcBef>
                <a:spcPts val="1010"/>
              </a:spcBef>
              <a:buClr>
                <a:srgbClr val="12669C"/>
              </a:buClr>
              <a:buFont typeface="Wingdings"/>
              <a:buChar char=""/>
              <a:tabLst>
                <a:tab pos="1384300" algn="l"/>
              </a:tabLst>
            </a:pPr>
            <a:r>
              <a:rPr sz="2400">
                <a:latin typeface="Calibri"/>
                <a:cs typeface="Calibri"/>
              </a:rPr>
              <a:t>It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builds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and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solves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linear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systems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of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differential </a:t>
            </a:r>
            <a:r>
              <a:rPr sz="2400">
                <a:latin typeface="Calibri"/>
                <a:cs typeface="Calibri"/>
              </a:rPr>
              <a:t>equations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that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are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present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simulation</a:t>
            </a:r>
            <a:endParaRPr sz="2400">
              <a:latin typeface="Calibri"/>
              <a:cs typeface="Calibri"/>
            </a:endParaRPr>
          </a:p>
          <a:p>
            <a:pPr marL="1383665" lvl="2" indent="-456565">
              <a:lnSpc>
                <a:spcPct val="100000"/>
              </a:lnSpc>
              <a:spcBef>
                <a:spcPts val="1000"/>
              </a:spcBef>
              <a:buClr>
                <a:srgbClr val="12669C"/>
              </a:buClr>
              <a:buFont typeface="Wingdings"/>
              <a:buChar char=""/>
              <a:tabLst>
                <a:tab pos="1383665" algn="l"/>
              </a:tabLst>
            </a:pPr>
            <a:r>
              <a:rPr sz="2400">
                <a:latin typeface="Calibri"/>
                <a:cs typeface="Calibri"/>
              </a:rPr>
              <a:t>It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solves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collisions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and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constraints</a:t>
            </a:r>
            <a:endParaRPr sz="2400">
              <a:latin typeface="Calibri"/>
              <a:cs typeface="Calibri"/>
            </a:endParaRPr>
          </a:p>
          <a:p>
            <a:pPr marL="1383665" lvl="2" indent="-456565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1383665" algn="l"/>
              </a:tabLst>
            </a:pPr>
            <a:r>
              <a:rPr sz="2400">
                <a:latin typeface="Calibri"/>
                <a:cs typeface="Calibri"/>
              </a:rPr>
              <a:t>It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updates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scene</a:t>
            </a:r>
            <a:endParaRPr sz="2400">
              <a:latin typeface="Calibri"/>
              <a:cs typeface="Calibri"/>
            </a:endParaRPr>
          </a:p>
          <a:p>
            <a:pPr marL="927100" marR="240029" lvl="1" indent="-457200">
              <a:lnSpc>
                <a:spcPct val="100000"/>
              </a:lnSpc>
              <a:spcBef>
                <a:spcPts val="1010"/>
              </a:spcBef>
              <a:buClr>
                <a:srgbClr val="C00000"/>
              </a:buClr>
              <a:buFont typeface="Wingdings"/>
              <a:buChar char=""/>
              <a:tabLst>
                <a:tab pos="927100" algn="l"/>
              </a:tabLst>
            </a:pPr>
            <a:r>
              <a:rPr sz="2400">
                <a:latin typeface="Calibri"/>
                <a:cs typeface="Calibri"/>
              </a:rPr>
              <a:t>At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each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time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step,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animation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loop</a:t>
            </a:r>
            <a:r>
              <a:rPr sz="2400" b="1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triggers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each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event </a:t>
            </a:r>
            <a:r>
              <a:rPr sz="2400">
                <a:latin typeface="Calibri"/>
                <a:cs typeface="Calibri"/>
              </a:rPr>
              <a:t>through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Visitor</a:t>
            </a:r>
            <a:r>
              <a:rPr sz="2400" b="1" spc="-4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mechanism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24</a:t>
            </a:fld>
            <a:endParaRPr spc="-25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80" y="304603"/>
            <a:ext cx="4626594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12268" y="979883"/>
            <a:ext cx="4851400" cy="543814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469265" indent="-456565">
              <a:lnSpc>
                <a:spcPct val="100000"/>
              </a:lnSpc>
              <a:spcBef>
                <a:spcPts val="705"/>
              </a:spcBef>
              <a:buClr>
                <a:srgbClr val="12669C"/>
              </a:buClr>
              <a:buAutoNum type="arabicPeriod" startAt="2"/>
              <a:tabLst>
                <a:tab pos="469265" algn="l"/>
              </a:tabLst>
            </a:pPr>
            <a:r>
              <a:rPr sz="2200" b="1" spc="-10">
                <a:latin typeface="Calibri"/>
                <a:cs typeface="Calibri"/>
              </a:rPr>
              <a:t>Several</a:t>
            </a:r>
            <a:r>
              <a:rPr sz="2200" b="1" spc="-65">
                <a:latin typeface="Calibri"/>
                <a:cs typeface="Calibri"/>
              </a:rPr>
              <a:t> </a:t>
            </a:r>
            <a:r>
              <a:rPr sz="2200" b="1">
                <a:latin typeface="Calibri"/>
                <a:cs typeface="Calibri"/>
              </a:rPr>
              <a:t>Animation</a:t>
            </a:r>
            <a:r>
              <a:rPr sz="2200" b="1" spc="-60">
                <a:latin typeface="Calibri"/>
                <a:cs typeface="Calibri"/>
              </a:rPr>
              <a:t> </a:t>
            </a:r>
            <a:r>
              <a:rPr sz="2200" b="1" spc="-10">
                <a:latin typeface="Calibri"/>
                <a:cs typeface="Calibri"/>
              </a:rPr>
              <a:t>loops:</a:t>
            </a:r>
            <a:endParaRPr sz="2200">
              <a:latin typeface="Calibri"/>
              <a:cs typeface="Calibri"/>
            </a:endParaRPr>
          </a:p>
          <a:p>
            <a:pPr marL="927100" marR="5080" lvl="1" indent="-457200">
              <a:lnSpc>
                <a:spcPct val="100000"/>
              </a:lnSpc>
              <a:spcBef>
                <a:spcPts val="605"/>
              </a:spcBef>
              <a:buClr>
                <a:srgbClr val="12669C"/>
              </a:buClr>
              <a:buFont typeface="Wingdings"/>
              <a:buChar char=""/>
              <a:tabLst>
                <a:tab pos="927100" algn="l"/>
              </a:tabLst>
            </a:pPr>
            <a:r>
              <a:rPr sz="2200" b="1" i="1" spc="-10">
                <a:latin typeface="Calibri"/>
                <a:cs typeface="Calibri"/>
              </a:rPr>
              <a:t>DefaultAnimationLoop</a:t>
            </a:r>
            <a:r>
              <a:rPr sz="2200" spc="-10">
                <a:latin typeface="Calibri"/>
                <a:cs typeface="Calibri"/>
              </a:rPr>
              <a:t>:</a:t>
            </a:r>
            <a:r>
              <a:rPr sz="2200" spc="-6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solves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 spc="-25">
                <a:latin typeface="Calibri"/>
                <a:cs typeface="Calibri"/>
              </a:rPr>
              <a:t>the </a:t>
            </a:r>
            <a:r>
              <a:rPr sz="2200" spc="-10">
                <a:latin typeface="Calibri"/>
                <a:cs typeface="Calibri"/>
              </a:rPr>
              <a:t>constraints</a:t>
            </a:r>
            <a:r>
              <a:rPr sz="2200" spc="-3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and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the</a:t>
            </a:r>
            <a:r>
              <a:rPr sz="2200" spc="-25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collision together</a:t>
            </a:r>
            <a:endParaRPr sz="2200">
              <a:latin typeface="Calibri"/>
              <a:cs typeface="Calibri"/>
            </a:endParaRPr>
          </a:p>
          <a:p>
            <a:pPr marL="927100" marR="114935" lvl="1" indent="-457200">
              <a:lnSpc>
                <a:spcPct val="100000"/>
              </a:lnSpc>
              <a:spcBef>
                <a:spcPts val="600"/>
              </a:spcBef>
              <a:buClr>
                <a:srgbClr val="12669C"/>
              </a:buClr>
              <a:buFont typeface="Wingdings"/>
              <a:buChar char=""/>
              <a:tabLst>
                <a:tab pos="927100" algn="l"/>
              </a:tabLst>
            </a:pPr>
            <a:r>
              <a:rPr sz="2200" b="1" i="1" spc="-10">
                <a:latin typeface="Calibri"/>
                <a:cs typeface="Calibri"/>
              </a:rPr>
              <a:t>FreeMotionAnimationLoop</a:t>
            </a:r>
            <a:r>
              <a:rPr sz="2200" spc="-10">
                <a:latin typeface="Calibri"/>
                <a:cs typeface="Calibri"/>
              </a:rPr>
              <a:t>:</a:t>
            </a:r>
            <a:r>
              <a:rPr sz="2200" spc="-65">
                <a:latin typeface="Calibri"/>
                <a:cs typeface="Calibri"/>
              </a:rPr>
              <a:t> </a:t>
            </a:r>
            <a:r>
              <a:rPr sz="2200" spc="-20">
                <a:latin typeface="Calibri"/>
                <a:cs typeface="Calibri"/>
              </a:rPr>
              <a:t>uses </a:t>
            </a:r>
            <a:r>
              <a:rPr sz="2200">
                <a:latin typeface="Calibri"/>
                <a:cs typeface="Calibri"/>
              </a:rPr>
              <a:t>the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“free”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solution.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Collisions</a:t>
            </a:r>
            <a:r>
              <a:rPr sz="2200" spc="-70">
                <a:latin typeface="Calibri"/>
                <a:cs typeface="Calibri"/>
              </a:rPr>
              <a:t> </a:t>
            </a:r>
            <a:r>
              <a:rPr sz="2200" spc="-25">
                <a:latin typeface="Calibri"/>
                <a:cs typeface="Calibri"/>
              </a:rPr>
              <a:t>and </a:t>
            </a:r>
            <a:r>
              <a:rPr sz="2200" spc="-10">
                <a:latin typeface="Calibri"/>
                <a:cs typeface="Calibri"/>
              </a:rPr>
              <a:t>constraints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are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added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to</a:t>
            </a:r>
            <a:r>
              <a:rPr sz="2200" spc="-35">
                <a:latin typeface="Calibri"/>
                <a:cs typeface="Calibri"/>
              </a:rPr>
              <a:t> </a:t>
            </a:r>
            <a:r>
              <a:rPr sz="2200" spc="-25">
                <a:latin typeface="Calibri"/>
                <a:cs typeface="Calibri"/>
              </a:rPr>
              <a:t>the </a:t>
            </a:r>
            <a:r>
              <a:rPr sz="2200">
                <a:latin typeface="Calibri"/>
                <a:cs typeface="Calibri"/>
              </a:rPr>
              <a:t>outcomes</a:t>
            </a:r>
            <a:r>
              <a:rPr sz="2200" spc="-5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via</a:t>
            </a:r>
            <a:r>
              <a:rPr sz="2200" spc="-6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</a:t>
            </a:r>
            <a:r>
              <a:rPr sz="2200" spc="-6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correction</a:t>
            </a:r>
            <a:r>
              <a:rPr sz="2200" spc="-65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factor</a:t>
            </a:r>
            <a:endParaRPr sz="2200">
              <a:latin typeface="Calibri"/>
              <a:cs typeface="Calibri"/>
            </a:endParaRPr>
          </a:p>
          <a:p>
            <a:pPr marL="927100" marR="325120" lvl="1" indent="-457200">
              <a:lnSpc>
                <a:spcPct val="100000"/>
              </a:lnSpc>
              <a:spcBef>
                <a:spcPts val="600"/>
              </a:spcBef>
              <a:buClr>
                <a:srgbClr val="12669C"/>
              </a:buClr>
              <a:buFont typeface="Wingdings"/>
              <a:buChar char=""/>
              <a:tabLst>
                <a:tab pos="927100" algn="l"/>
              </a:tabLst>
            </a:pPr>
            <a:r>
              <a:rPr sz="2200" b="1" i="1">
                <a:latin typeface="Calibri"/>
                <a:cs typeface="Calibri"/>
              </a:rPr>
              <a:t>Multistep</a:t>
            </a:r>
            <a:r>
              <a:rPr sz="2200">
                <a:latin typeface="Calibri"/>
                <a:cs typeface="Calibri"/>
              </a:rPr>
              <a:t>:</a:t>
            </a:r>
            <a:r>
              <a:rPr sz="2200" spc="-12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computes</a:t>
            </a:r>
            <a:r>
              <a:rPr sz="2200" spc="-110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several </a:t>
            </a:r>
            <a:r>
              <a:rPr sz="2200">
                <a:latin typeface="Calibri"/>
                <a:cs typeface="Calibri"/>
              </a:rPr>
              <a:t>collisions</a:t>
            </a:r>
            <a:r>
              <a:rPr sz="2200" spc="-6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and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integration</a:t>
            </a:r>
            <a:r>
              <a:rPr sz="2200" spc="-3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in</a:t>
            </a:r>
            <a:r>
              <a:rPr sz="2200" spc="-60">
                <a:latin typeface="Calibri"/>
                <a:cs typeface="Calibri"/>
              </a:rPr>
              <a:t> </a:t>
            </a:r>
            <a:r>
              <a:rPr sz="2200" spc="-25">
                <a:latin typeface="Calibri"/>
                <a:cs typeface="Calibri"/>
              </a:rPr>
              <a:t>one </a:t>
            </a:r>
            <a:r>
              <a:rPr sz="2200">
                <a:latin typeface="Calibri"/>
                <a:cs typeface="Calibri"/>
              </a:rPr>
              <a:t>single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simulation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time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 spc="-20">
                <a:latin typeface="Calibri"/>
                <a:cs typeface="Calibri"/>
              </a:rPr>
              <a:t>step</a:t>
            </a:r>
            <a:endParaRPr sz="2200">
              <a:latin typeface="Calibri"/>
              <a:cs typeface="Calibri"/>
            </a:endParaRPr>
          </a:p>
          <a:p>
            <a:pPr marL="469900" marR="196850" indent="-457200">
              <a:lnSpc>
                <a:spcPct val="100000"/>
              </a:lnSpc>
              <a:spcBef>
                <a:spcPts val="605"/>
              </a:spcBef>
              <a:buClr>
                <a:srgbClr val="C00000"/>
              </a:buClr>
              <a:buFont typeface="Wingdings"/>
              <a:buChar char=""/>
              <a:tabLst>
                <a:tab pos="469900" algn="l"/>
              </a:tabLst>
            </a:pPr>
            <a:r>
              <a:rPr sz="2200" b="1">
                <a:latin typeface="Calibri"/>
                <a:cs typeface="Calibri"/>
              </a:rPr>
              <a:t>Visitors</a:t>
            </a:r>
            <a:r>
              <a:rPr sz="2200" b="1" spc="-50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traverse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the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scene</a:t>
            </a:r>
            <a:r>
              <a:rPr sz="2200" spc="-60">
                <a:latin typeface="Calibri"/>
                <a:cs typeface="Calibri"/>
              </a:rPr>
              <a:t> </a:t>
            </a:r>
            <a:r>
              <a:rPr sz="2200" spc="-20">
                <a:latin typeface="Calibri"/>
                <a:cs typeface="Calibri"/>
              </a:rPr>
              <a:t>top-down </a:t>
            </a:r>
            <a:r>
              <a:rPr sz="2200">
                <a:latin typeface="Calibri"/>
                <a:cs typeface="Calibri"/>
              </a:rPr>
              <a:t>and</a:t>
            </a:r>
            <a:r>
              <a:rPr sz="2200" spc="-5">
                <a:latin typeface="Calibri"/>
                <a:cs typeface="Calibri"/>
              </a:rPr>
              <a:t> </a:t>
            </a:r>
            <a:r>
              <a:rPr sz="2200" spc="-30">
                <a:latin typeface="Calibri"/>
                <a:cs typeface="Calibri"/>
              </a:rPr>
              <a:t>bottom-</a:t>
            </a:r>
            <a:r>
              <a:rPr sz="2200">
                <a:latin typeface="Calibri"/>
                <a:cs typeface="Calibri"/>
              </a:rPr>
              <a:t>up</a:t>
            </a:r>
            <a:r>
              <a:rPr sz="2200" spc="1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and</a:t>
            </a:r>
            <a:r>
              <a:rPr sz="2200" spc="-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call </a:t>
            </a:r>
            <a:r>
              <a:rPr sz="2200" spc="-25">
                <a:latin typeface="Calibri"/>
                <a:cs typeface="Calibri"/>
              </a:rPr>
              <a:t>the </a:t>
            </a:r>
            <a:r>
              <a:rPr sz="2200">
                <a:latin typeface="Calibri"/>
                <a:cs typeface="Calibri"/>
              </a:rPr>
              <a:t>corresponding</a:t>
            </a:r>
            <a:r>
              <a:rPr sz="2200" spc="-60">
                <a:latin typeface="Calibri"/>
                <a:cs typeface="Calibri"/>
              </a:rPr>
              <a:t> </a:t>
            </a:r>
            <a:r>
              <a:rPr sz="2200" b="1">
                <a:latin typeface="Calibri"/>
                <a:cs typeface="Calibri"/>
              </a:rPr>
              <a:t>virtual</a:t>
            </a:r>
            <a:r>
              <a:rPr sz="2200" b="1" spc="-45">
                <a:latin typeface="Calibri"/>
                <a:cs typeface="Calibri"/>
              </a:rPr>
              <a:t> </a:t>
            </a:r>
            <a:r>
              <a:rPr sz="2200" b="1">
                <a:latin typeface="Calibri"/>
                <a:cs typeface="Calibri"/>
              </a:rPr>
              <a:t>functions</a:t>
            </a:r>
            <a:r>
              <a:rPr sz="2200" b="1" spc="-30">
                <a:latin typeface="Calibri"/>
                <a:cs typeface="Calibri"/>
              </a:rPr>
              <a:t> </a:t>
            </a:r>
            <a:r>
              <a:rPr sz="2200" spc="-25">
                <a:latin typeface="Calibri"/>
                <a:cs typeface="Calibri"/>
              </a:rPr>
              <a:t>at </a:t>
            </a:r>
            <a:r>
              <a:rPr sz="2200">
                <a:latin typeface="Calibri"/>
                <a:cs typeface="Calibri"/>
              </a:rPr>
              <a:t>each</a:t>
            </a:r>
            <a:r>
              <a:rPr sz="2200" spc="-5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graph</a:t>
            </a:r>
            <a:r>
              <a:rPr sz="2200" spc="-50">
                <a:latin typeface="Calibri"/>
                <a:cs typeface="Calibri"/>
              </a:rPr>
              <a:t> </a:t>
            </a:r>
            <a:r>
              <a:rPr sz="2200" spc="-20">
                <a:latin typeface="Calibri"/>
                <a:cs typeface="Calibri"/>
              </a:rPr>
              <a:t>node</a:t>
            </a:r>
            <a:endParaRPr sz="22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097779" y="1402080"/>
            <a:ext cx="3970020" cy="4806696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25</a:t>
            </a:fld>
            <a:endParaRPr spc="-25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80" y="304603"/>
            <a:ext cx="4626594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54635" y="952170"/>
            <a:ext cx="5076825" cy="4939665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105"/>
              </a:spcBef>
              <a:buClr>
                <a:srgbClr val="12669C"/>
              </a:buClr>
              <a:buAutoNum type="arabicPeriod" startAt="3"/>
              <a:tabLst>
                <a:tab pos="469900" algn="l"/>
              </a:tabLst>
            </a:pPr>
            <a:r>
              <a:rPr sz="2400" b="1" spc="-10">
                <a:latin typeface="Calibri"/>
                <a:cs typeface="Calibri"/>
              </a:rPr>
              <a:t>Mapping</a:t>
            </a:r>
            <a:endParaRPr sz="2400">
              <a:latin typeface="Calibri"/>
              <a:cs typeface="Calibri"/>
            </a:endParaRPr>
          </a:p>
          <a:p>
            <a:pPr marL="927100" lvl="1" indent="-457200">
              <a:lnSpc>
                <a:spcPct val="100000"/>
              </a:lnSpc>
              <a:spcBef>
                <a:spcPts val="1005"/>
              </a:spcBef>
              <a:buClr>
                <a:srgbClr val="C00000"/>
              </a:buClr>
              <a:buFont typeface="Wingdings"/>
              <a:buChar char=""/>
              <a:tabLst>
                <a:tab pos="927100" algn="l"/>
              </a:tabLst>
            </a:pPr>
            <a:r>
              <a:rPr sz="2400" b="1">
                <a:latin typeface="Calibri"/>
                <a:cs typeface="Calibri"/>
              </a:rPr>
              <a:t>Matching</a:t>
            </a:r>
            <a:r>
              <a:rPr sz="2400" b="1" spc="-7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mechanism:</a:t>
            </a:r>
            <a:r>
              <a:rPr sz="2400" b="1" spc="-8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gives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the</a:t>
            </a:r>
            <a:endParaRPr sz="2400">
              <a:latin typeface="Calibri"/>
              <a:cs typeface="Calibri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sz="2400" spc="-10">
                <a:latin typeface="Calibri"/>
                <a:cs typeface="Calibri"/>
              </a:rPr>
              <a:t>correspondence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between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models</a:t>
            </a:r>
            <a:endParaRPr sz="2400">
              <a:latin typeface="Calibri"/>
              <a:cs typeface="Calibri"/>
            </a:endParaRPr>
          </a:p>
          <a:p>
            <a:pPr marL="927100" marR="617855" lvl="1" indent="-457200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927100" algn="l"/>
              </a:tabLst>
            </a:pPr>
            <a:r>
              <a:rPr sz="2400">
                <a:latin typeface="Calibri"/>
                <a:cs typeface="Calibri"/>
              </a:rPr>
              <a:t>Each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object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can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have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several </a:t>
            </a:r>
            <a:r>
              <a:rPr sz="2400">
                <a:latin typeface="Calibri"/>
                <a:cs typeface="Calibri"/>
              </a:rPr>
              <a:t>models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 b="1" spc="-20">
                <a:latin typeface="Calibri"/>
                <a:cs typeface="Calibri"/>
              </a:rPr>
              <a:t>SOFA:</a:t>
            </a:r>
            <a:endParaRPr sz="2400">
              <a:latin typeface="Calibri"/>
              <a:cs typeface="Calibri"/>
            </a:endParaRPr>
          </a:p>
          <a:p>
            <a:pPr marL="1384300" lvl="2" indent="-457200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1384300" algn="l"/>
              </a:tabLst>
            </a:pPr>
            <a:r>
              <a:rPr sz="2400" b="1">
                <a:latin typeface="Calibri"/>
                <a:cs typeface="Calibri"/>
              </a:rPr>
              <a:t>Mechanical</a:t>
            </a:r>
            <a:r>
              <a:rPr sz="2400" b="1" spc="-5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model</a:t>
            </a:r>
            <a:endParaRPr sz="2400">
              <a:latin typeface="Calibri"/>
              <a:cs typeface="Calibri"/>
            </a:endParaRPr>
          </a:p>
          <a:p>
            <a:pPr marL="1384300" lvl="2" indent="-457200">
              <a:lnSpc>
                <a:spcPct val="100000"/>
              </a:lnSpc>
              <a:spcBef>
                <a:spcPts val="1010"/>
              </a:spcBef>
              <a:buClr>
                <a:srgbClr val="12669C"/>
              </a:buClr>
              <a:buFont typeface="Wingdings"/>
              <a:buChar char=""/>
              <a:tabLst>
                <a:tab pos="1384300" algn="l"/>
              </a:tabLst>
            </a:pPr>
            <a:r>
              <a:rPr sz="2400" b="1">
                <a:latin typeface="Calibri"/>
                <a:cs typeface="Calibri"/>
              </a:rPr>
              <a:t>Collision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model</a:t>
            </a:r>
            <a:endParaRPr sz="2400">
              <a:latin typeface="Calibri"/>
              <a:cs typeface="Calibri"/>
            </a:endParaRPr>
          </a:p>
          <a:p>
            <a:pPr marL="1384300" lvl="2" indent="-457200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1384300" algn="l"/>
              </a:tabLst>
            </a:pPr>
            <a:r>
              <a:rPr sz="2400" b="1">
                <a:latin typeface="Calibri"/>
                <a:cs typeface="Calibri"/>
              </a:rPr>
              <a:t>Visual</a:t>
            </a:r>
            <a:r>
              <a:rPr sz="2400" b="1" spc="-7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model</a:t>
            </a:r>
            <a:endParaRPr sz="2400">
              <a:latin typeface="Calibri"/>
              <a:cs typeface="Calibri"/>
            </a:endParaRPr>
          </a:p>
          <a:p>
            <a:pPr marL="927100" marR="1026794" lvl="1" indent="-457200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927100" algn="l"/>
              </a:tabLst>
            </a:pPr>
            <a:r>
              <a:rPr sz="2400">
                <a:latin typeface="Calibri"/>
                <a:cs typeface="Calibri"/>
              </a:rPr>
              <a:t>Each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model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can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rely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on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spc="-50">
                <a:latin typeface="Calibri"/>
                <a:cs typeface="Calibri"/>
              </a:rPr>
              <a:t>a </a:t>
            </a:r>
            <a:r>
              <a:rPr sz="2400" spc="-10">
                <a:latin typeface="Calibri"/>
                <a:cs typeface="Calibri"/>
              </a:rPr>
              <a:t>different </a:t>
            </a:r>
            <a:r>
              <a:rPr sz="2400" b="1" spc="-10">
                <a:latin typeface="Calibri"/>
                <a:cs typeface="Calibri"/>
              </a:rPr>
              <a:t>representation</a:t>
            </a:r>
            <a:r>
              <a:rPr sz="2400" spc="-10">
                <a:latin typeface="Calibri"/>
                <a:cs typeface="Calibri"/>
              </a:rPr>
              <a:t>/</a:t>
            </a:r>
            <a:r>
              <a:rPr sz="2400" b="1" spc="-10">
                <a:latin typeface="Calibri"/>
                <a:cs typeface="Calibri"/>
              </a:rPr>
              <a:t>topology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455920" y="1438655"/>
            <a:ext cx="1764792" cy="243840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455920" y="4463796"/>
            <a:ext cx="1764792" cy="1929383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315200" y="2793492"/>
            <a:ext cx="1764792" cy="1927860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26</a:t>
            </a:fld>
            <a:endParaRPr spc="-25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42" y="304603"/>
            <a:ext cx="5620397" cy="42735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60"/>
              <a:t> </a:t>
            </a:r>
            <a:r>
              <a:rPr spc="-40"/>
              <a:t>Simulation</a:t>
            </a:r>
            <a:r>
              <a:rPr spc="-170"/>
              <a:t> </a:t>
            </a:r>
            <a:r>
              <a:rPr spc="-30"/>
              <a:t>Features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72008" y="955726"/>
            <a:ext cx="6340475" cy="3223260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105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 spc="-10">
                <a:latin typeface="Calibri"/>
                <a:cs typeface="Calibri"/>
              </a:rPr>
              <a:t>Topology:</a:t>
            </a:r>
            <a:endParaRPr sz="2400">
              <a:latin typeface="Calibri"/>
              <a:cs typeface="Calibri"/>
            </a:endParaRPr>
          </a:p>
          <a:p>
            <a:pPr marL="812165" lvl="1" indent="-342265">
              <a:lnSpc>
                <a:spcPct val="100000"/>
              </a:lnSpc>
              <a:spcBef>
                <a:spcPts val="1005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400">
                <a:latin typeface="Calibri"/>
                <a:cs typeface="Calibri"/>
              </a:rPr>
              <a:t>Describes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2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geometry</a:t>
            </a:r>
            <a:endParaRPr sz="2400">
              <a:latin typeface="Calibri"/>
              <a:cs typeface="Calibri"/>
            </a:endParaRPr>
          </a:p>
          <a:p>
            <a:pPr marL="812800" marR="5080" lvl="1" indent="-342900">
              <a:lnSpc>
                <a:spcPct val="100000"/>
              </a:lnSpc>
              <a:spcBef>
                <a:spcPts val="100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b="1" spc="-10">
                <a:latin typeface="Calibri"/>
                <a:cs typeface="Calibri"/>
              </a:rPr>
              <a:t>Discretization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of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space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elements,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with </a:t>
            </a:r>
            <a:r>
              <a:rPr sz="2400">
                <a:latin typeface="Calibri"/>
                <a:cs typeface="Calibri"/>
              </a:rPr>
              <a:t>their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connectivity</a:t>
            </a:r>
            <a:r>
              <a:rPr sz="2400" b="1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(Finite</a:t>
            </a:r>
            <a:r>
              <a:rPr sz="2400" spc="-9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element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Method)</a:t>
            </a:r>
            <a:endParaRPr sz="2400">
              <a:latin typeface="Calibri"/>
              <a:cs typeface="Calibri"/>
            </a:endParaRPr>
          </a:p>
          <a:p>
            <a:pPr marL="812800" marR="314960" lvl="1" indent="-342900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In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real-</a:t>
            </a:r>
            <a:r>
              <a:rPr sz="2400">
                <a:latin typeface="Calibri"/>
                <a:cs typeface="Calibri"/>
              </a:rPr>
              <a:t>time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surgery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simulation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and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can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be </a:t>
            </a:r>
            <a:r>
              <a:rPr sz="2400" spc="-10">
                <a:latin typeface="Calibri"/>
                <a:cs typeface="Calibri"/>
              </a:rPr>
              <a:t>hierarchically</a:t>
            </a:r>
            <a:r>
              <a:rPr sz="2400" spc="-9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decomposed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into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k-cells</a:t>
            </a:r>
            <a:endParaRPr sz="2400">
              <a:latin typeface="Calibri"/>
              <a:cs typeface="Calibri"/>
            </a:endParaRPr>
          </a:p>
          <a:p>
            <a:pPr marL="812165" lvl="1" indent="-342265">
              <a:lnSpc>
                <a:spcPct val="100000"/>
              </a:lnSpc>
              <a:spcBef>
                <a:spcPts val="1010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400" b="1">
                <a:latin typeface="Calibri"/>
                <a:cs typeface="Calibri"/>
              </a:rPr>
              <a:t>Mappings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links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elements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143116" y="1620034"/>
            <a:ext cx="1676707" cy="2108601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534667" y="4494276"/>
            <a:ext cx="6074663" cy="2023872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27</a:t>
            </a:fld>
            <a:endParaRPr spc="-25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42" y="304603"/>
            <a:ext cx="5620397" cy="42735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60"/>
              <a:t> </a:t>
            </a:r>
            <a:r>
              <a:rPr spc="-40"/>
              <a:t>Simulation</a:t>
            </a:r>
            <a:r>
              <a:rPr spc="-170"/>
              <a:t> </a:t>
            </a:r>
            <a:r>
              <a:rPr spc="-30"/>
              <a:t>Features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67436" y="864667"/>
            <a:ext cx="8563610" cy="5499100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354965" indent="-342265" algn="just">
              <a:lnSpc>
                <a:spcPct val="100000"/>
              </a:lnSpc>
              <a:spcBef>
                <a:spcPts val="1105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 spc="-10">
                <a:latin typeface="Calibri"/>
                <a:cs typeface="Calibri"/>
              </a:rPr>
              <a:t>Collision:</a:t>
            </a:r>
            <a:endParaRPr sz="2400">
              <a:latin typeface="Calibri"/>
              <a:cs typeface="Calibri"/>
            </a:endParaRPr>
          </a:p>
          <a:p>
            <a:pPr marL="812165" lvl="1" indent="-342265" algn="just">
              <a:lnSpc>
                <a:spcPct val="100000"/>
              </a:lnSpc>
              <a:spcBef>
                <a:spcPts val="1005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400">
                <a:latin typeface="Calibri"/>
                <a:cs typeface="Calibri"/>
              </a:rPr>
              <a:t>Geometrical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representation</a:t>
            </a:r>
            <a:r>
              <a:rPr sz="2400" spc="-2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supporting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collisions</a:t>
            </a:r>
            <a:endParaRPr sz="2400">
              <a:latin typeface="Calibri"/>
              <a:cs typeface="Calibri"/>
            </a:endParaRPr>
          </a:p>
          <a:p>
            <a:pPr marL="354965" indent="-342265" algn="just">
              <a:lnSpc>
                <a:spcPct val="100000"/>
              </a:lnSpc>
              <a:spcBef>
                <a:spcPts val="1000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>
                <a:latin typeface="Calibri"/>
                <a:cs typeface="Calibri"/>
              </a:rPr>
              <a:t>Collision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Pipeline:</a:t>
            </a:r>
            <a:endParaRPr sz="2400">
              <a:latin typeface="Calibri"/>
              <a:cs typeface="Calibri"/>
            </a:endParaRPr>
          </a:p>
          <a:p>
            <a:pPr marL="812165" lvl="1" indent="-342265" algn="just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400" spc="-10">
                <a:latin typeface="Calibri"/>
                <a:cs typeface="Calibri"/>
              </a:rPr>
              <a:t>Executed</a:t>
            </a:r>
            <a:r>
              <a:rPr sz="2400" spc="-8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animation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b="1" spc="-20">
                <a:latin typeface="Calibri"/>
                <a:cs typeface="Calibri"/>
              </a:rPr>
              <a:t>loop</a:t>
            </a:r>
            <a:endParaRPr sz="2400">
              <a:latin typeface="Calibri"/>
              <a:cs typeface="Calibri"/>
            </a:endParaRPr>
          </a:p>
          <a:p>
            <a:pPr marL="812165" lvl="1" indent="-342265" algn="just">
              <a:lnSpc>
                <a:spcPct val="100000"/>
              </a:lnSpc>
              <a:spcBef>
                <a:spcPts val="1010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400" b="1">
                <a:latin typeface="Calibri"/>
                <a:cs typeface="Calibri"/>
              </a:rPr>
              <a:t>Broad</a:t>
            </a:r>
            <a:r>
              <a:rPr sz="2400" b="1" spc="-7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phase:</a:t>
            </a:r>
            <a:r>
              <a:rPr sz="2400" b="1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create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boxes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around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object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and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the</a:t>
            </a:r>
            <a:endParaRPr sz="2400">
              <a:latin typeface="Calibri"/>
              <a:cs typeface="Calibri"/>
            </a:endParaRPr>
          </a:p>
          <a:p>
            <a:pPr marL="812800" algn="just">
              <a:lnSpc>
                <a:spcPct val="100000"/>
              </a:lnSpc>
            </a:pPr>
            <a:r>
              <a:rPr sz="2400" spc="-10">
                <a:latin typeface="Calibri"/>
                <a:cs typeface="Calibri"/>
              </a:rPr>
              <a:t>intersection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between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them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(no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intersection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=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no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collision)</a:t>
            </a:r>
            <a:endParaRPr sz="2400">
              <a:latin typeface="Calibri"/>
              <a:cs typeface="Calibri"/>
            </a:endParaRPr>
          </a:p>
          <a:p>
            <a:pPr marL="812165" lvl="1" indent="-342265" algn="just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400" b="1">
                <a:latin typeface="Calibri"/>
                <a:cs typeface="Calibri"/>
              </a:rPr>
              <a:t>Narrow</a:t>
            </a:r>
            <a:r>
              <a:rPr sz="2400" b="1" spc="-9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phase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(Distance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maps,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Layer</a:t>
            </a:r>
            <a:r>
              <a:rPr sz="2400" b="1" spc="-7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depth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image)</a:t>
            </a:r>
            <a:r>
              <a:rPr sz="2400" spc="-1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68730" lvl="2" indent="-341630" algn="just">
              <a:lnSpc>
                <a:spcPct val="100000"/>
              </a:lnSpc>
              <a:spcBef>
                <a:spcPts val="1020"/>
              </a:spcBef>
              <a:buClr>
                <a:srgbClr val="12669C"/>
              </a:buClr>
              <a:buFont typeface="Wingdings"/>
              <a:buChar char=""/>
              <a:tabLst>
                <a:tab pos="1268730" algn="l"/>
              </a:tabLst>
            </a:pPr>
            <a:r>
              <a:rPr sz="2200">
                <a:latin typeface="Calibri"/>
                <a:cs typeface="Calibri"/>
              </a:rPr>
              <a:t>occur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only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if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there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is</a:t>
            </a:r>
            <a:r>
              <a:rPr sz="2200" spc="-3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an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intersection</a:t>
            </a:r>
            <a:r>
              <a:rPr sz="2200" spc="-3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in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the</a:t>
            </a:r>
            <a:r>
              <a:rPr sz="2200" spc="-2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previous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 spc="-20">
                <a:latin typeface="Calibri"/>
                <a:cs typeface="Calibri"/>
              </a:rPr>
              <a:t>step</a:t>
            </a:r>
            <a:endParaRPr sz="2200">
              <a:latin typeface="Calibri"/>
              <a:cs typeface="Calibri"/>
            </a:endParaRPr>
          </a:p>
          <a:p>
            <a:pPr marL="1268730" lvl="2" indent="-341630" algn="just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1268730" algn="l"/>
              </a:tabLst>
            </a:pPr>
            <a:r>
              <a:rPr sz="2200" spc="-10">
                <a:latin typeface="Calibri"/>
                <a:cs typeface="Calibri"/>
              </a:rPr>
              <a:t>Computation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of</a:t>
            </a:r>
            <a:r>
              <a:rPr sz="2200" spc="-35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intersection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(descending</a:t>
            </a:r>
            <a:r>
              <a:rPr sz="2200" spc="-30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hierarchy)</a:t>
            </a:r>
            <a:endParaRPr sz="2200">
              <a:latin typeface="Calibri"/>
              <a:cs typeface="Calibri"/>
            </a:endParaRPr>
          </a:p>
          <a:p>
            <a:pPr marL="812800" marR="5080" lvl="1" indent="-342900" algn="just">
              <a:lnSpc>
                <a:spcPct val="100000"/>
              </a:lnSpc>
              <a:spcBef>
                <a:spcPts val="99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b="1">
                <a:latin typeface="Calibri"/>
                <a:cs typeface="Calibri"/>
              </a:rPr>
              <a:t>Response</a:t>
            </a:r>
            <a:r>
              <a:rPr sz="2400">
                <a:latin typeface="Calibri"/>
                <a:cs typeface="Calibri"/>
              </a:rPr>
              <a:t>: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applying</a:t>
            </a:r>
            <a:r>
              <a:rPr sz="2400" spc="-9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forces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depending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on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what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occurs.</a:t>
            </a:r>
            <a:r>
              <a:rPr sz="2400" spc="-10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Penalty </a:t>
            </a:r>
            <a:r>
              <a:rPr sz="2400" b="1">
                <a:latin typeface="Calibri"/>
                <a:cs typeface="Calibri"/>
              </a:rPr>
              <a:t>method</a:t>
            </a:r>
            <a:r>
              <a:rPr sz="2400" b="1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(proportional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force),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Lagrange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multiplier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constraint</a:t>
            </a:r>
            <a:r>
              <a:rPr sz="2400" spc="-95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(in </a:t>
            </a:r>
            <a:r>
              <a:rPr sz="2400" b="1" i="1" spc="-10">
                <a:latin typeface="Calibri"/>
                <a:cs typeface="Calibri"/>
              </a:rPr>
              <a:t>FreeMotionAnimationLoop</a:t>
            </a:r>
            <a:r>
              <a:rPr sz="2400" spc="-1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28</a:t>
            </a:fld>
            <a:endParaRPr spc="-25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44" y="304603"/>
            <a:ext cx="4552068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CORE</a:t>
            </a:r>
            <a:r>
              <a:rPr spc="-170"/>
              <a:t> </a:t>
            </a:r>
            <a:r>
              <a:t>+</a:t>
            </a:r>
            <a:r>
              <a:rPr spc="-140"/>
              <a:t> </a:t>
            </a:r>
            <a:r>
              <a:rPr spc="-20"/>
              <a:t>Plugins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55828" y="1116330"/>
            <a:ext cx="6534150" cy="4954905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105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 spc="-20">
                <a:latin typeface="Calibri"/>
                <a:cs typeface="Calibri"/>
              </a:rPr>
              <a:t>SOFA</a:t>
            </a:r>
            <a:r>
              <a:rPr sz="2400" b="1" spc="-4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Core</a:t>
            </a:r>
            <a:r>
              <a:rPr sz="2400" b="1" spc="-3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has</a:t>
            </a:r>
            <a:r>
              <a:rPr sz="2400" b="1" spc="-25">
                <a:latin typeface="Calibri"/>
                <a:cs typeface="Calibri"/>
              </a:rPr>
              <a:t> built-</a:t>
            </a:r>
            <a:r>
              <a:rPr sz="2400" b="1">
                <a:latin typeface="Calibri"/>
                <a:cs typeface="Calibri"/>
              </a:rPr>
              <a:t>in</a:t>
            </a:r>
            <a:r>
              <a:rPr sz="2400" b="1" spc="-2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features: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101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spc="-25">
                <a:latin typeface="Calibri"/>
                <a:cs typeface="Calibri"/>
              </a:rPr>
              <a:t>Topology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loaders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Solvers:</a:t>
            </a:r>
            <a:r>
              <a:rPr sz="2400" spc="-9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iterative,</a:t>
            </a:r>
            <a:r>
              <a:rPr sz="2400" spc="-9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direct,</a:t>
            </a:r>
            <a:r>
              <a:rPr sz="2400" spc="-90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etc…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100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Physical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models: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FEM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based,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Iper-</a:t>
            </a:r>
            <a:r>
              <a:rPr sz="2400">
                <a:latin typeface="Calibri"/>
                <a:cs typeface="Calibri"/>
              </a:rPr>
              <a:t>elastic,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etc…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1005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Collision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computation</a:t>
            </a:r>
            <a:endParaRPr sz="240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 spc="-10">
                <a:latin typeface="Calibri"/>
                <a:cs typeface="Calibri"/>
              </a:rPr>
              <a:t>Plugins: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100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spc="-10">
                <a:latin typeface="Calibri"/>
                <a:cs typeface="Calibri"/>
              </a:rPr>
              <a:t>Developed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by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research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groups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101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Most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used: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b="1" i="1">
                <a:latin typeface="Calibri"/>
                <a:cs typeface="Calibri"/>
              </a:rPr>
              <a:t>SofaPython</a:t>
            </a:r>
            <a:r>
              <a:rPr sz="2400" b="1" i="1" spc="-65">
                <a:latin typeface="Calibri"/>
                <a:cs typeface="Calibri"/>
              </a:rPr>
              <a:t> </a:t>
            </a:r>
            <a:r>
              <a:rPr sz="2400" b="1" i="1" spc="-25">
                <a:latin typeface="Calibri"/>
                <a:cs typeface="Calibri"/>
              </a:rPr>
              <a:t>(3)</a:t>
            </a:r>
            <a:endParaRPr sz="24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1270000" algn="l"/>
              </a:tabLst>
            </a:pPr>
            <a:r>
              <a:rPr sz="2400">
                <a:latin typeface="Calibri"/>
                <a:cs typeface="Calibri"/>
              </a:rPr>
              <a:t>Ease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1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writing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of</a:t>
            </a:r>
            <a:r>
              <a:rPr sz="2400" spc="-2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</a:t>
            </a:r>
            <a:r>
              <a:rPr sz="2400" spc="-1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scene</a:t>
            </a:r>
            <a:endParaRPr sz="24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spcBef>
                <a:spcPts val="1000"/>
              </a:spcBef>
              <a:buClr>
                <a:srgbClr val="12669C"/>
              </a:buClr>
              <a:buFont typeface="Wingdings"/>
              <a:buChar char=""/>
              <a:tabLst>
                <a:tab pos="1270000" algn="l"/>
              </a:tabLst>
            </a:pPr>
            <a:r>
              <a:rPr sz="2400">
                <a:latin typeface="Calibri"/>
                <a:cs typeface="Calibri"/>
              </a:rPr>
              <a:t>Dynamic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modifications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210315" y="4478626"/>
            <a:ext cx="2613628" cy="76129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29</a:t>
            </a:fld>
            <a:endParaRPr spc="-25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176927"/>
            <a:ext cx="739457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60"/>
              <a:t> </a:t>
            </a:r>
            <a:r>
              <a:rPr spc="-50"/>
              <a:t>Framework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8739" y="977400"/>
            <a:ext cx="8979535" cy="3676650"/>
          </a:xfrm>
          <a:prstGeom prst="rect">
            <a:avLst/>
          </a:prstGeom>
        </p:spPr>
        <p:txBody>
          <a:bodyPr vert="horz" wrap="square" lIns="0" tIns="15494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220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>
                <a:latin typeface="Calibri"/>
                <a:cs typeface="Calibri"/>
              </a:rPr>
              <a:t>What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really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is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b="1" spc="-20">
                <a:latin typeface="Calibri"/>
                <a:cs typeface="Calibri"/>
              </a:rPr>
              <a:t>SOFA</a:t>
            </a:r>
            <a:r>
              <a:rPr sz="2400" spc="-20">
                <a:latin typeface="Calibri"/>
                <a:cs typeface="Calibri"/>
              </a:rPr>
              <a:t>?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physics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engine!</a:t>
            </a:r>
            <a:endParaRPr sz="2400">
              <a:latin typeface="Calibri"/>
              <a:cs typeface="Calibri"/>
            </a:endParaRPr>
          </a:p>
          <a:p>
            <a:pPr marL="812800" marR="430530" lvl="1" indent="-342900">
              <a:lnSpc>
                <a:spcPct val="100000"/>
              </a:lnSpc>
              <a:spcBef>
                <a:spcPts val="1015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200">
                <a:latin typeface="Calibri"/>
                <a:cs typeface="Calibri"/>
              </a:rPr>
              <a:t>It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is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framework</a:t>
            </a:r>
            <a:r>
              <a:rPr sz="2200" spc="-1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that</a:t>
            </a:r>
            <a:r>
              <a:rPr sz="2200" spc="-50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implements </a:t>
            </a:r>
            <a:r>
              <a:rPr sz="2200">
                <a:latin typeface="Calibri"/>
                <a:cs typeface="Calibri"/>
              </a:rPr>
              <a:t>a</a:t>
            </a:r>
            <a:r>
              <a:rPr sz="2200" spc="-80">
                <a:latin typeface="Calibri"/>
                <a:cs typeface="Calibri"/>
              </a:rPr>
              <a:t> </a:t>
            </a:r>
            <a:r>
              <a:rPr sz="2200" b="1" spc="-10">
                <a:latin typeface="Calibri"/>
                <a:cs typeface="Calibri"/>
              </a:rPr>
              <a:t>mathematical</a:t>
            </a:r>
            <a:r>
              <a:rPr sz="2200" b="1">
                <a:latin typeface="Calibri"/>
                <a:cs typeface="Calibri"/>
              </a:rPr>
              <a:t> model</a:t>
            </a:r>
            <a:r>
              <a:rPr sz="2200" b="1" spc="-20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describing </a:t>
            </a:r>
            <a:r>
              <a:rPr sz="2200">
                <a:latin typeface="Calibri"/>
                <a:cs typeface="Calibri"/>
              </a:rPr>
              <a:t>the</a:t>
            </a:r>
            <a:r>
              <a:rPr sz="2200" spc="-50">
                <a:latin typeface="Calibri"/>
                <a:cs typeface="Calibri"/>
              </a:rPr>
              <a:t> </a:t>
            </a:r>
            <a:r>
              <a:rPr sz="2200" b="1">
                <a:latin typeface="Calibri"/>
                <a:cs typeface="Calibri"/>
              </a:rPr>
              <a:t>physics</a:t>
            </a:r>
            <a:r>
              <a:rPr sz="2200" b="1" spc="-7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around</a:t>
            </a:r>
            <a:r>
              <a:rPr sz="2200" spc="-80">
                <a:latin typeface="Calibri"/>
                <a:cs typeface="Calibri"/>
              </a:rPr>
              <a:t> </a:t>
            </a:r>
            <a:r>
              <a:rPr sz="2200" spc="-25">
                <a:latin typeface="Calibri"/>
                <a:cs typeface="Calibri"/>
              </a:rPr>
              <a:t>us</a:t>
            </a:r>
            <a:endParaRPr sz="2200">
              <a:latin typeface="Calibri"/>
              <a:cs typeface="Calibri"/>
            </a:endParaRPr>
          </a:p>
          <a:p>
            <a:pPr marL="812165" lvl="1" indent="-342265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200">
                <a:latin typeface="Calibri"/>
                <a:cs typeface="Calibri"/>
              </a:rPr>
              <a:t>Providing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also</a:t>
            </a:r>
            <a:r>
              <a:rPr sz="2200" spc="-5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all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the</a:t>
            </a:r>
            <a:r>
              <a:rPr sz="2200" spc="-50">
                <a:latin typeface="Calibri"/>
                <a:cs typeface="Calibri"/>
              </a:rPr>
              <a:t> </a:t>
            </a:r>
            <a:r>
              <a:rPr sz="2200" b="1">
                <a:latin typeface="Calibri"/>
                <a:cs typeface="Calibri"/>
              </a:rPr>
              <a:t>algorithms</a:t>
            </a:r>
            <a:r>
              <a:rPr sz="2200" b="1" spc="-2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that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solve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the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physics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at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each</a:t>
            </a:r>
            <a:r>
              <a:rPr sz="2200" spc="-40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time</a:t>
            </a:r>
            <a:r>
              <a:rPr sz="2200" spc="-25">
                <a:latin typeface="Calibri"/>
                <a:cs typeface="Calibri"/>
              </a:rPr>
              <a:t> </a:t>
            </a:r>
            <a:r>
              <a:rPr sz="2200" spc="-20">
                <a:latin typeface="Calibri"/>
                <a:cs typeface="Calibri"/>
              </a:rPr>
              <a:t>step</a:t>
            </a:r>
            <a:endParaRPr sz="220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995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>
                <a:latin typeface="Calibri"/>
                <a:cs typeface="Calibri"/>
              </a:rPr>
              <a:t>We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are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interested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using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SOFA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for:</a:t>
            </a:r>
            <a:endParaRPr sz="2400">
              <a:latin typeface="Calibri"/>
              <a:cs typeface="Calibri"/>
            </a:endParaRPr>
          </a:p>
          <a:p>
            <a:pPr marL="812165" lvl="1" indent="-342265">
              <a:lnSpc>
                <a:spcPct val="100000"/>
              </a:lnSpc>
              <a:spcBef>
                <a:spcPts val="1015"/>
              </a:spcBef>
              <a:buClr>
                <a:srgbClr val="C00000"/>
              </a:buClr>
              <a:buFont typeface="Wingdings"/>
              <a:buChar char=""/>
              <a:tabLst>
                <a:tab pos="812165" algn="l"/>
              </a:tabLst>
            </a:pPr>
            <a:r>
              <a:rPr sz="2200" b="1">
                <a:latin typeface="Calibri"/>
                <a:cs typeface="Calibri"/>
              </a:rPr>
              <a:t>Soft</a:t>
            </a:r>
            <a:r>
              <a:rPr sz="2200" b="1" spc="-1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and</a:t>
            </a:r>
            <a:r>
              <a:rPr sz="2200" spc="-20">
                <a:latin typeface="Calibri"/>
                <a:cs typeface="Calibri"/>
              </a:rPr>
              <a:t> </a:t>
            </a:r>
            <a:r>
              <a:rPr sz="2200" b="1">
                <a:latin typeface="Calibri"/>
                <a:cs typeface="Calibri"/>
              </a:rPr>
              <a:t>rigid</a:t>
            </a:r>
            <a:r>
              <a:rPr sz="2200" b="1" spc="-25">
                <a:latin typeface="Calibri"/>
                <a:cs typeface="Calibri"/>
              </a:rPr>
              <a:t> </a:t>
            </a:r>
            <a:r>
              <a:rPr sz="2200" b="1">
                <a:latin typeface="Calibri"/>
                <a:cs typeface="Calibri"/>
              </a:rPr>
              <a:t>body</a:t>
            </a:r>
            <a:r>
              <a:rPr sz="2200" b="1" spc="-10">
                <a:latin typeface="Calibri"/>
                <a:cs typeface="Calibri"/>
              </a:rPr>
              <a:t> dynamics</a:t>
            </a:r>
            <a:endParaRPr sz="22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1270000" algn="l"/>
              </a:tabLst>
            </a:pPr>
            <a:r>
              <a:rPr sz="2200">
                <a:latin typeface="Calibri"/>
                <a:cs typeface="Calibri"/>
              </a:rPr>
              <a:t>Medical</a:t>
            </a:r>
            <a:r>
              <a:rPr sz="2200" spc="-70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Simulation</a:t>
            </a:r>
            <a:endParaRPr sz="22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spcBef>
                <a:spcPts val="1010"/>
              </a:spcBef>
              <a:buClr>
                <a:srgbClr val="12669C"/>
              </a:buClr>
              <a:buFont typeface="Wingdings"/>
              <a:buChar char=""/>
              <a:tabLst>
                <a:tab pos="1270000" algn="l"/>
              </a:tabLst>
            </a:pPr>
            <a:r>
              <a:rPr sz="2200">
                <a:latin typeface="Calibri"/>
                <a:cs typeface="Calibri"/>
              </a:rPr>
              <a:t>Robotics</a:t>
            </a:r>
            <a:r>
              <a:rPr sz="2200" spc="-45">
                <a:latin typeface="Calibri"/>
                <a:cs typeface="Calibri"/>
              </a:rPr>
              <a:t> </a:t>
            </a:r>
            <a:r>
              <a:rPr sz="2200">
                <a:latin typeface="Calibri"/>
                <a:cs typeface="Calibri"/>
              </a:rPr>
              <a:t>and</a:t>
            </a:r>
            <a:r>
              <a:rPr sz="2200" spc="-75">
                <a:latin typeface="Calibri"/>
                <a:cs typeface="Calibri"/>
              </a:rPr>
              <a:t> </a:t>
            </a:r>
            <a:r>
              <a:rPr sz="2200" spc="-10">
                <a:latin typeface="Calibri"/>
                <a:cs typeface="Calibri"/>
              </a:rPr>
              <a:t>Control</a:t>
            </a:r>
            <a:endParaRPr sz="22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13800" y="3324237"/>
            <a:ext cx="2203154" cy="954762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18388" y="4757928"/>
            <a:ext cx="7507223" cy="1813560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3</a:t>
            </a:fld>
            <a:endParaRPr spc="-25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14" y="304603"/>
            <a:ext cx="3720117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60"/>
              <a:t> </a:t>
            </a:r>
            <a:r>
              <a:rPr spc="-40"/>
              <a:t>Application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1544" y="1392936"/>
            <a:ext cx="8820912" cy="5079492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30</a:t>
            </a:fld>
            <a:endParaRPr spc="-25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8542" y="229734"/>
            <a:ext cx="739457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rPr spc="-40"/>
              <a:t>Software</a:t>
            </a:r>
            <a:r>
              <a:rPr spc="-185"/>
              <a:t> </a:t>
            </a:r>
            <a:r>
              <a:rPr spc="-35"/>
              <a:t>Architecture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45326" y="5486685"/>
            <a:ext cx="2204666" cy="95345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105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t>Stable</a:t>
            </a:r>
            <a:r>
              <a:rPr spc="-75"/>
              <a:t> </a:t>
            </a:r>
            <a:r>
              <a:rPr spc="-20"/>
              <a:t>core:</a:t>
            </a:r>
          </a:p>
          <a:p>
            <a:pPr marL="812800" lvl="1" indent="-342900">
              <a:lnSpc>
                <a:spcPct val="100000"/>
              </a:lnSpc>
              <a:spcBef>
                <a:spcPts val="1005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written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C++:</a:t>
            </a:r>
            <a:r>
              <a:rPr sz="2400" b="1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classes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that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implement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models,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solvers,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etc.</a:t>
            </a:r>
            <a:endParaRPr sz="2400">
              <a:latin typeface="Calibri"/>
              <a:cs typeface="Calibri"/>
            </a:endParaRPr>
          </a:p>
          <a:p>
            <a:pPr marL="812800" marR="106680" lvl="1" indent="-342900">
              <a:lnSpc>
                <a:spcPct val="100000"/>
              </a:lnSpc>
              <a:spcBef>
                <a:spcPts val="100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b="1" spc="-25">
                <a:latin typeface="Calibri"/>
                <a:cs typeface="Calibri"/>
              </a:rPr>
              <a:t>Open-</a:t>
            </a:r>
            <a:r>
              <a:rPr sz="2400" b="1">
                <a:latin typeface="Calibri"/>
                <a:cs typeface="Calibri"/>
              </a:rPr>
              <a:t>source</a:t>
            </a:r>
            <a:r>
              <a:rPr sz="2400" b="1" spc="-4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available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on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Github</a:t>
            </a:r>
            <a:r>
              <a:rPr sz="2400">
                <a:latin typeface="Calibri"/>
                <a:cs typeface="Calibri"/>
              </a:rPr>
              <a:t>: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LGPL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license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(download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and </a:t>
            </a:r>
            <a:r>
              <a:rPr sz="2400">
                <a:latin typeface="Calibri"/>
                <a:cs typeface="Calibri"/>
              </a:rPr>
              <a:t>use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it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for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free!)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915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000" spc="-10">
                <a:latin typeface="Courier New"/>
                <a:cs typeface="Courier New"/>
              </a:rPr>
              <a:t>github.com/sofa-framework/sofa</a:t>
            </a:r>
            <a:endParaRPr sz="2000">
              <a:latin typeface="Courier New"/>
              <a:cs typeface="Courier New"/>
            </a:endParaRPr>
          </a:p>
          <a:p>
            <a:pPr marL="354965" indent="-342265">
              <a:lnSpc>
                <a:spcPct val="100000"/>
              </a:lnSpc>
              <a:spcBef>
                <a:spcPts val="1090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t>Development</a:t>
            </a:r>
            <a:r>
              <a:rPr spc="-50"/>
              <a:t> </a:t>
            </a:r>
            <a:r>
              <a:t>of</a:t>
            </a:r>
            <a:r>
              <a:rPr spc="-65"/>
              <a:t> </a:t>
            </a:r>
            <a:r>
              <a:rPr b="1">
                <a:latin typeface="Calibri"/>
                <a:cs typeface="Calibri"/>
              </a:rPr>
              <a:t>plugins</a:t>
            </a:r>
            <a:r>
              <a:rPr b="1" spc="-55">
                <a:latin typeface="Calibri"/>
                <a:cs typeface="Calibri"/>
              </a:rPr>
              <a:t> </a:t>
            </a:r>
            <a:r>
              <a:rPr spc="-20"/>
              <a:t>(free-to-</a:t>
            </a:r>
            <a:r>
              <a:t>define</a:t>
            </a:r>
            <a:r>
              <a:rPr spc="-20"/>
              <a:t> </a:t>
            </a:r>
            <a:r>
              <a:rPr spc="-10"/>
              <a:t>license)</a:t>
            </a:r>
          </a:p>
          <a:p>
            <a:pPr marL="354965" indent="-342265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b="1" spc="-20">
                <a:latin typeface="Calibri"/>
                <a:cs typeface="Calibri"/>
              </a:rPr>
              <a:t>Multi-</a:t>
            </a:r>
            <a:r>
              <a:rPr b="1">
                <a:latin typeface="Calibri"/>
                <a:cs typeface="Calibri"/>
              </a:rPr>
              <a:t>platform</a:t>
            </a:r>
            <a:r>
              <a:rPr b="1" spc="-55">
                <a:latin typeface="Calibri"/>
                <a:cs typeface="Calibri"/>
              </a:rPr>
              <a:t> </a:t>
            </a:r>
            <a:r>
              <a:t>(Linux,</a:t>
            </a:r>
            <a:r>
              <a:rPr spc="-80"/>
              <a:t> </a:t>
            </a:r>
            <a:r>
              <a:t>Windows,</a:t>
            </a:r>
            <a:r>
              <a:rPr spc="-95"/>
              <a:t> </a:t>
            </a:r>
            <a:r>
              <a:rPr spc="-10"/>
              <a:t>McOS)</a:t>
            </a:r>
          </a:p>
          <a:p>
            <a:pPr marL="354965" indent="-342265">
              <a:lnSpc>
                <a:spcPct val="100000"/>
              </a:lnSpc>
              <a:spcBef>
                <a:spcPts val="994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pc="-10"/>
              <a:t>Documentation:</a:t>
            </a:r>
          </a:p>
          <a:p>
            <a:pPr marL="812800" lvl="1" indent="-342900">
              <a:lnSpc>
                <a:spcPct val="100000"/>
              </a:lnSpc>
              <a:spcBef>
                <a:spcPts val="969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200">
                <a:solidFill>
                  <a:srgbClr val="0D0F1A"/>
                </a:solidFill>
                <a:latin typeface="Calibri"/>
                <a:cs typeface="Calibri"/>
              </a:rPr>
              <a:t>User</a:t>
            </a:r>
            <a:r>
              <a:rPr sz="2200" spc="-10">
                <a:solidFill>
                  <a:srgbClr val="0D0F1A"/>
                </a:solidFill>
                <a:latin typeface="Calibri"/>
                <a:cs typeface="Calibri"/>
              </a:rPr>
              <a:t> </a:t>
            </a:r>
            <a:r>
              <a:rPr sz="2200">
                <a:solidFill>
                  <a:srgbClr val="0D0F1A"/>
                </a:solidFill>
                <a:latin typeface="Calibri"/>
                <a:cs typeface="Calibri"/>
              </a:rPr>
              <a:t>online:</a:t>
            </a:r>
            <a:r>
              <a:rPr sz="2200" spc="-20">
                <a:solidFill>
                  <a:srgbClr val="0D0F1A"/>
                </a:solidFill>
                <a:latin typeface="Calibri"/>
                <a:cs typeface="Calibri"/>
              </a:rPr>
              <a:t> </a:t>
            </a:r>
            <a:r>
              <a:rPr sz="2000" spc="-10">
                <a:solidFill>
                  <a:srgbClr val="0D0F1A"/>
                </a:solidFill>
                <a:latin typeface="Courier New"/>
                <a:cs typeface="Courier New"/>
              </a:rPr>
              <a:t>sofa-framework.org/community/doc</a:t>
            </a:r>
            <a:endParaRPr sz="2000">
              <a:latin typeface="Courier New"/>
              <a:cs typeface="Courier New"/>
            </a:endParaRPr>
          </a:p>
          <a:p>
            <a:pPr marL="812800" lvl="1" indent="-342900">
              <a:lnSpc>
                <a:spcPct val="100000"/>
              </a:lnSpc>
              <a:spcBef>
                <a:spcPts val="101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200">
                <a:solidFill>
                  <a:srgbClr val="0D0F1A"/>
                </a:solidFill>
                <a:latin typeface="Calibri"/>
                <a:cs typeface="Calibri"/>
              </a:rPr>
              <a:t>API:</a:t>
            </a:r>
            <a:r>
              <a:rPr sz="2200" spc="-20">
                <a:solidFill>
                  <a:srgbClr val="0D0F1A"/>
                </a:solidFill>
                <a:latin typeface="Calibri"/>
                <a:cs typeface="Calibri"/>
              </a:rPr>
              <a:t> </a:t>
            </a:r>
            <a:r>
              <a:rPr sz="2000" spc="-10">
                <a:solidFill>
                  <a:srgbClr val="0D0F1A"/>
                </a:solidFill>
                <a:latin typeface="Courier New"/>
                <a:cs typeface="Courier New"/>
              </a:rPr>
              <a:t>sofa-framework.org/api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4</a:t>
            </a:fld>
            <a:endParaRPr spc="-25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4994" y="165617"/>
            <a:ext cx="739457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60"/>
              <a:t> </a:t>
            </a:r>
            <a:r>
              <a:rPr spc="-40"/>
              <a:t>Application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64693" y="1122858"/>
            <a:ext cx="6540907" cy="1008609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105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 spc="-25">
                <a:latin typeface="Calibri"/>
                <a:cs typeface="Calibri"/>
              </a:rPr>
              <a:t>InfinyTech3D</a:t>
            </a:r>
            <a:r>
              <a:rPr sz="2400" b="1" spc="-4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(infinytech3d.com/)</a:t>
            </a:r>
            <a:r>
              <a:rPr lang="en-US" sz="2400" spc="-10">
                <a:latin typeface="Calibri"/>
                <a:cs typeface="Calibri"/>
              </a:rPr>
              <a:t>, ROS, 3D Slicer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1005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Create</a:t>
            </a:r>
            <a:r>
              <a:rPr sz="2400" spc="-100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hyper-</a:t>
            </a:r>
            <a:r>
              <a:rPr sz="2400">
                <a:latin typeface="Calibri"/>
                <a:cs typeface="Calibri"/>
              </a:rPr>
              <a:t>realistic</a:t>
            </a:r>
            <a:r>
              <a:rPr sz="2400" spc="-10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simulations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12519" y="887682"/>
            <a:ext cx="762000" cy="45615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8095" y="2246376"/>
            <a:ext cx="7641335" cy="4297680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5</a:t>
            </a:fld>
            <a:endParaRPr spc="-25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553817-BCFD-CA93-7074-3AED9C25E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400" t="32756" r="8400" b="34444"/>
          <a:stretch/>
        </p:blipFill>
        <p:spPr>
          <a:xfrm>
            <a:off x="4724400" y="936521"/>
            <a:ext cx="574539" cy="2826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E381953-C620-AAF0-7594-BC93BC51FF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6400" y="838200"/>
            <a:ext cx="944331" cy="4763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085" y="304603"/>
            <a:ext cx="3988437" cy="42735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60"/>
              <a:t> </a:t>
            </a:r>
            <a:r>
              <a:rPr spc="-45"/>
              <a:t>Architecture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6392" y="1237233"/>
            <a:ext cx="8543925" cy="5067935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105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>
                <a:latin typeface="Calibri"/>
                <a:cs typeface="Calibri"/>
              </a:rPr>
              <a:t>C++</a:t>
            </a:r>
            <a:r>
              <a:rPr sz="2400" b="1" spc="-1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classes</a:t>
            </a:r>
            <a:endParaRPr sz="2400">
              <a:latin typeface="Calibri"/>
              <a:cs typeface="Calibri"/>
            </a:endParaRPr>
          </a:p>
          <a:p>
            <a:pPr marL="355600" marR="1160780" indent="-342900">
              <a:lnSpc>
                <a:spcPct val="100000"/>
              </a:lnSpc>
              <a:spcBef>
                <a:spcPts val="1010"/>
              </a:spcBef>
              <a:buClr>
                <a:srgbClr val="12669C"/>
              </a:buClr>
              <a:buFont typeface="Wingdings"/>
              <a:buChar char=""/>
              <a:tabLst>
                <a:tab pos="355600" algn="l"/>
              </a:tabLst>
            </a:pPr>
            <a:r>
              <a:rPr sz="2400">
                <a:latin typeface="Calibri"/>
                <a:cs typeface="Calibri"/>
              </a:rPr>
              <a:t>Contains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all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physical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models</a:t>
            </a:r>
            <a:r>
              <a:rPr sz="2400">
                <a:latin typeface="Calibri"/>
                <a:cs typeface="Calibri"/>
              </a:rPr>
              <a:t>,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algorithms,</a:t>
            </a:r>
            <a:r>
              <a:rPr sz="2400" b="1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and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simulation mechanisms</a:t>
            </a:r>
            <a:endParaRPr sz="240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 spc="-10">
                <a:latin typeface="Calibri"/>
                <a:cs typeface="Calibri"/>
              </a:rPr>
              <a:t>Structure: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b="1" i="1" spc="-10">
                <a:latin typeface="Calibri"/>
                <a:cs typeface="Calibri"/>
              </a:rPr>
              <a:t>SofaKernel/</a:t>
            </a:r>
            <a:r>
              <a:rPr sz="2400" spc="-10">
                <a:latin typeface="Calibri"/>
                <a:cs typeface="Calibri"/>
              </a:rPr>
              <a:t>: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Base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C++</a:t>
            </a:r>
            <a:r>
              <a:rPr sz="2400" b="1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classes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that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implement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1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API</a:t>
            </a:r>
            <a:r>
              <a:rPr sz="2400" b="1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of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SOFA</a:t>
            </a:r>
            <a:endParaRPr sz="24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spcBef>
                <a:spcPts val="1010"/>
              </a:spcBef>
              <a:buClr>
                <a:srgbClr val="12669C"/>
              </a:buClr>
              <a:buFont typeface="Wingdings"/>
              <a:buChar char=""/>
              <a:tabLst>
                <a:tab pos="1270000" algn="l"/>
              </a:tabLst>
            </a:pPr>
            <a:r>
              <a:rPr sz="2400" b="1" i="1" spc="-10">
                <a:latin typeface="Calibri"/>
                <a:cs typeface="Calibri"/>
              </a:rPr>
              <a:t>BaseModules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995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b="1" i="1">
                <a:latin typeface="Calibri"/>
                <a:cs typeface="Calibri"/>
              </a:rPr>
              <a:t>modules/:</a:t>
            </a:r>
            <a:r>
              <a:rPr sz="2400" b="1" i="1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all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solvers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and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algorithms</a:t>
            </a:r>
            <a:r>
              <a:rPr sz="2400" b="1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are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here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(ex: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 b="1" spc="-20">
                <a:latin typeface="Calibri"/>
                <a:cs typeface="Calibri"/>
              </a:rPr>
              <a:t>FEM</a:t>
            </a:r>
            <a:r>
              <a:rPr sz="2400" spc="-2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b="1" i="1" spc="-10">
                <a:latin typeface="Calibri"/>
                <a:cs typeface="Calibri"/>
              </a:rPr>
              <a:t>examples/:</a:t>
            </a:r>
            <a:r>
              <a:rPr sz="2400" b="1" i="1" spc="-8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examples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of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scenes</a:t>
            </a:r>
            <a:r>
              <a:rPr sz="2400" b="1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and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simulations</a:t>
            </a:r>
            <a:endParaRPr sz="2400">
              <a:latin typeface="Calibri"/>
              <a:cs typeface="Calibri"/>
            </a:endParaRPr>
          </a:p>
          <a:p>
            <a:pPr marL="812800" marR="5080" lvl="1" indent="-343535">
              <a:lnSpc>
                <a:spcPct val="100000"/>
              </a:lnSpc>
              <a:spcBef>
                <a:spcPts val="101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b="1" i="1">
                <a:latin typeface="Calibri"/>
                <a:cs typeface="Calibri"/>
              </a:rPr>
              <a:t>applications/plugins/:</a:t>
            </a:r>
            <a:r>
              <a:rPr sz="2400" b="1" i="1" spc="-10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contains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optional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features,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called </a:t>
            </a:r>
            <a:r>
              <a:rPr sz="2400" b="1">
                <a:latin typeface="Calibri"/>
                <a:cs typeface="Calibri"/>
              </a:rPr>
              <a:t>plugins</a:t>
            </a:r>
            <a:r>
              <a:rPr sz="2400">
                <a:latin typeface="Calibri"/>
                <a:cs typeface="Calibri"/>
              </a:rPr>
              <a:t>,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that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are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disabled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by</a:t>
            </a:r>
            <a:r>
              <a:rPr sz="2400" spc="-7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default.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But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we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can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activate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them </a:t>
            </a:r>
            <a:r>
              <a:rPr sz="2400">
                <a:latin typeface="Calibri"/>
                <a:cs typeface="Calibri"/>
              </a:rPr>
              <a:t>if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we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need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them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(ex: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SofaPython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plugin)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6</a:t>
            </a:fld>
            <a:endParaRPr spc="-25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6095" y="304603"/>
            <a:ext cx="5391846" cy="42735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8739" y="114426"/>
            <a:ext cx="544068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"/>
              <a:t>Download</a:t>
            </a:r>
            <a:r>
              <a:rPr spc="-180"/>
              <a:t> </a:t>
            </a:r>
            <a:r>
              <a:t>&amp;</a:t>
            </a:r>
            <a:r>
              <a:rPr spc="-165"/>
              <a:t> </a:t>
            </a:r>
            <a:r>
              <a:rPr spc="-30"/>
              <a:t>Install</a:t>
            </a:r>
            <a:r>
              <a:rPr spc="-150"/>
              <a:t> </a:t>
            </a:r>
            <a:r>
              <a:rPr spc="-35"/>
              <a:t>SOFA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6392" y="1018793"/>
            <a:ext cx="8359775" cy="4152419"/>
          </a:xfrm>
          <a:prstGeom prst="rect">
            <a:avLst/>
          </a:prstGeom>
        </p:spPr>
        <p:txBody>
          <a:bodyPr vert="horz" wrap="square" lIns="0" tIns="1270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>
                <a:latin typeface="Calibri"/>
                <a:cs typeface="Calibri"/>
              </a:rPr>
              <a:t>Two</a:t>
            </a:r>
            <a:r>
              <a:rPr sz="2400" b="1" spc="-11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ways: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905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Download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Binaries</a:t>
            </a:r>
            <a:r>
              <a:rPr sz="2400" b="1" spc="-45">
                <a:latin typeface="Calibri"/>
                <a:cs typeface="Calibri"/>
              </a:rPr>
              <a:t> </a:t>
            </a:r>
            <a:r>
              <a:rPr sz="2400" spc="-10">
                <a:latin typeface="Courier New"/>
                <a:cs typeface="Courier New"/>
              </a:rPr>
              <a:t>sofa-framework.org/download/</a:t>
            </a:r>
            <a:endParaRPr sz="2400">
              <a:latin typeface="Courier New"/>
              <a:cs typeface="Courier New"/>
            </a:endParaRPr>
          </a:p>
          <a:p>
            <a:pPr marL="812800" lvl="1" indent="-342900">
              <a:lnSpc>
                <a:spcPct val="100000"/>
              </a:lnSpc>
              <a:spcBef>
                <a:spcPts val="110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Download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source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code</a:t>
            </a:r>
            <a:r>
              <a:rPr sz="2400" spc="-1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spcBef>
                <a:spcPts val="1000"/>
              </a:spcBef>
              <a:buClr>
                <a:srgbClr val="12669C"/>
              </a:buClr>
              <a:buFont typeface="Wingdings"/>
              <a:buChar char=""/>
              <a:tabLst>
                <a:tab pos="1270000" algn="l"/>
              </a:tabLst>
            </a:pPr>
            <a:r>
              <a:rPr sz="2400">
                <a:latin typeface="Calibri"/>
                <a:cs typeface="Calibri"/>
              </a:rPr>
              <a:t>Configure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with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b="1" spc="-30">
                <a:latin typeface="Calibri"/>
                <a:cs typeface="Calibri"/>
              </a:rPr>
              <a:t>Cmake-</a:t>
            </a:r>
            <a:r>
              <a:rPr sz="2400" b="1" spc="-25">
                <a:latin typeface="Calibri"/>
                <a:cs typeface="Calibri"/>
              </a:rPr>
              <a:t>GUI</a:t>
            </a:r>
            <a:endParaRPr sz="2400">
              <a:latin typeface="Calibri"/>
              <a:cs typeface="Calibri"/>
            </a:endParaRPr>
          </a:p>
          <a:p>
            <a:pPr marL="342900" marR="3575050" lvl="1" indent="-342900" algn="r">
              <a:lnSpc>
                <a:spcPct val="100000"/>
              </a:lnSpc>
              <a:spcBef>
                <a:spcPts val="1000"/>
              </a:spcBef>
              <a:buClr>
                <a:srgbClr val="C00000"/>
              </a:buClr>
              <a:buFont typeface="Wingdings"/>
              <a:buChar char=""/>
              <a:tabLst>
                <a:tab pos="342900" algn="l"/>
              </a:tabLst>
            </a:pPr>
            <a:r>
              <a:rPr sz="2400">
                <a:latin typeface="Calibri"/>
                <a:cs typeface="Calibri"/>
              </a:rPr>
              <a:t>Follow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tutorial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step-by-</a:t>
            </a:r>
            <a:r>
              <a:rPr sz="2400" spc="-10">
                <a:latin typeface="Calibri"/>
                <a:cs typeface="Calibri"/>
              </a:rPr>
              <a:t>step:</a:t>
            </a:r>
            <a:endParaRPr sz="2400">
              <a:latin typeface="Calibri"/>
              <a:cs typeface="Calibri"/>
            </a:endParaRPr>
          </a:p>
          <a:p>
            <a:pPr marL="1270000" marR="831215" lvl="2" indent="-343535">
              <a:lnSpc>
                <a:spcPct val="100000"/>
              </a:lnSpc>
              <a:spcBef>
                <a:spcPts val="915"/>
              </a:spcBef>
              <a:buClr>
                <a:srgbClr val="12669C"/>
              </a:buClr>
              <a:buFont typeface="Wingdings"/>
              <a:buChar char=""/>
              <a:tabLst>
                <a:tab pos="1270000" algn="l"/>
              </a:tabLst>
            </a:pPr>
            <a:r>
              <a:rPr sz="2000" spc="-10">
                <a:latin typeface="Courier New"/>
                <a:cs typeface="Courier New"/>
              </a:rPr>
              <a:t>sofa-framework.org/community/doc/getting- started/build/linux/</a:t>
            </a:r>
            <a:endParaRPr sz="2000">
              <a:latin typeface="Courier New"/>
              <a:cs typeface="Courier New"/>
            </a:endParaRPr>
          </a:p>
          <a:p>
            <a:pPr marL="354965" indent="-342265">
              <a:lnSpc>
                <a:spcPct val="100000"/>
              </a:lnSpc>
              <a:spcBef>
                <a:spcPts val="1090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b="1">
                <a:latin typeface="Calibri"/>
                <a:cs typeface="Calibri"/>
              </a:rPr>
              <a:t>Video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tutorial: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94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000" spc="-10">
                <a:latin typeface="Courier New"/>
                <a:cs typeface="Courier New"/>
              </a:rPr>
              <a:t>youtube.com/watch?v=5pbT49t9M_k</a:t>
            </a:r>
            <a:endParaRPr sz="2000">
              <a:latin typeface="Courier New"/>
              <a:cs typeface="Courier New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7</a:t>
            </a:fld>
            <a:endParaRPr spc="-25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062" y="327334"/>
            <a:ext cx="2066816" cy="40462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60"/>
              <a:t> </a:t>
            </a:r>
            <a:r>
              <a:rPr spc="-25"/>
              <a:t>GUI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6392" y="858139"/>
            <a:ext cx="6765925" cy="985519"/>
          </a:xfrm>
          <a:prstGeom prst="rect">
            <a:avLst/>
          </a:prstGeom>
        </p:spPr>
        <p:txBody>
          <a:bodyPr vert="horz" wrap="square" lIns="0" tIns="1270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0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</a:tabLst>
            </a:pPr>
            <a:r>
              <a:rPr sz="2400" spc="-10">
                <a:latin typeface="Calibri"/>
                <a:cs typeface="Calibri"/>
              </a:rPr>
              <a:t>Build-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Graphical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User</a:t>
            </a:r>
            <a:r>
              <a:rPr sz="2400" spc="-2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Interface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(GUI):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GUI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runSofa</a:t>
            </a:r>
            <a:endParaRPr sz="240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900"/>
              </a:spcBef>
              <a:buClr>
                <a:srgbClr val="12669C"/>
              </a:buClr>
              <a:buFont typeface="Wingdings"/>
              <a:buChar char=""/>
              <a:tabLst>
                <a:tab pos="354965" algn="l"/>
                <a:tab pos="4208780" algn="l"/>
              </a:tabLst>
            </a:pPr>
            <a:r>
              <a:rPr sz="2400">
                <a:latin typeface="Calibri"/>
                <a:cs typeface="Calibri"/>
              </a:rPr>
              <a:t>Running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 b="1" spc="-20">
                <a:latin typeface="Calibri"/>
                <a:cs typeface="Calibri"/>
              </a:rPr>
              <a:t>SOFA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executable:</a:t>
            </a:r>
            <a:r>
              <a:rPr sz="2400">
                <a:latin typeface="Calibri"/>
                <a:cs typeface="Calibri"/>
              </a:rPr>
              <a:t>	</a:t>
            </a:r>
            <a:r>
              <a:rPr sz="2400">
                <a:latin typeface="Courier New"/>
                <a:cs typeface="Courier New"/>
              </a:rPr>
              <a:t>$</a:t>
            </a:r>
            <a:r>
              <a:rPr sz="2400" spc="-15">
                <a:latin typeface="Courier New"/>
                <a:cs typeface="Courier New"/>
              </a:rPr>
              <a:t> </a:t>
            </a:r>
            <a:r>
              <a:rPr sz="2400" i="1" spc="-10">
                <a:latin typeface="Courier New"/>
                <a:cs typeface="Courier New"/>
              </a:rPr>
              <a:t>./runSofa</a:t>
            </a:r>
            <a:endParaRPr sz="2400">
              <a:latin typeface="Courier New"/>
              <a:cs typeface="Courier New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23672" y="1918716"/>
            <a:ext cx="8365235" cy="4585716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8</a:t>
            </a:fld>
            <a:endParaRPr spc="-25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80" y="304603"/>
            <a:ext cx="4626594" cy="518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/>
              <a:t>SOFA</a:t>
            </a:r>
            <a:r>
              <a:rPr spc="-175"/>
              <a:t> </a:t>
            </a:r>
            <a:r>
              <a:t>Main</a:t>
            </a:r>
            <a:r>
              <a:rPr spc="-225"/>
              <a:t> </a:t>
            </a:r>
            <a:r>
              <a:rPr spc="-30"/>
              <a:t>Principles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1574" y="144065"/>
            <a:ext cx="1270178" cy="55006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54635" y="952170"/>
            <a:ext cx="5807075" cy="5305425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105"/>
              </a:spcBef>
              <a:buClr>
                <a:srgbClr val="12669C"/>
              </a:buClr>
              <a:buAutoNum type="arabicPeriod"/>
              <a:tabLst>
                <a:tab pos="469900" algn="l"/>
              </a:tabLst>
            </a:pPr>
            <a:r>
              <a:rPr sz="2400" b="1">
                <a:latin typeface="Calibri"/>
                <a:cs typeface="Calibri"/>
              </a:rPr>
              <a:t>Scene</a:t>
            </a:r>
            <a:r>
              <a:rPr sz="2400" b="1" spc="-8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Graph</a:t>
            </a:r>
            <a:r>
              <a:rPr sz="2400" b="1" spc="-8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(Direct</a:t>
            </a:r>
            <a:r>
              <a:rPr sz="2400" b="1" spc="-8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Acyclic</a:t>
            </a:r>
            <a:r>
              <a:rPr sz="2400" b="1" spc="-95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Graph):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1005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The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graph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describes</a:t>
            </a:r>
            <a:r>
              <a:rPr sz="2400" b="1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simulation</a:t>
            </a:r>
            <a:r>
              <a:rPr sz="2400" b="1" spc="-50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in</a:t>
            </a:r>
            <a:endParaRPr sz="2400">
              <a:latin typeface="Calibri"/>
              <a:cs typeface="Calibri"/>
            </a:endParaRPr>
          </a:p>
          <a:p>
            <a:pPr marL="812800">
              <a:lnSpc>
                <a:spcPct val="100000"/>
              </a:lnSpc>
              <a:spcBef>
                <a:spcPts val="5"/>
              </a:spcBef>
            </a:pPr>
            <a:r>
              <a:rPr sz="2400">
                <a:latin typeface="Calibri"/>
                <a:cs typeface="Calibri"/>
              </a:rPr>
              <a:t>every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aspect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Composed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of</a:t>
            </a:r>
            <a:r>
              <a:rPr sz="2400" spc="-2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nodes</a:t>
            </a:r>
            <a:r>
              <a:rPr sz="2400" b="1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hierarchy</a:t>
            </a:r>
            <a:endParaRPr sz="2400">
              <a:latin typeface="Calibri"/>
              <a:cs typeface="Calibri"/>
            </a:endParaRPr>
          </a:p>
          <a:p>
            <a:pPr marL="812800" marR="144780" lvl="1" indent="-342900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 b="1" i="1">
                <a:latin typeface="Calibri"/>
                <a:cs typeface="Calibri"/>
              </a:rPr>
              <a:t>root</a:t>
            </a:r>
            <a:r>
              <a:rPr sz="2400" b="1" i="1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is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main,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others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are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child </a:t>
            </a:r>
            <a:r>
              <a:rPr sz="2400" b="1">
                <a:latin typeface="Calibri"/>
                <a:cs typeface="Calibri"/>
              </a:rPr>
              <a:t>nodes</a:t>
            </a:r>
            <a:r>
              <a:rPr sz="2400" b="1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(objects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in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2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simulation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scene)</a:t>
            </a:r>
            <a:endParaRPr sz="2400">
              <a:latin typeface="Calibri"/>
              <a:cs typeface="Calibri"/>
            </a:endParaRPr>
          </a:p>
          <a:p>
            <a:pPr marL="812800" marR="361315" lvl="1" indent="-342900">
              <a:lnSpc>
                <a:spcPct val="100000"/>
              </a:lnSpc>
              <a:spcBef>
                <a:spcPts val="101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Each</a:t>
            </a:r>
            <a:r>
              <a:rPr sz="2400" spc="-7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node</a:t>
            </a:r>
            <a:r>
              <a:rPr sz="2400" b="1" spc="-7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has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Components</a:t>
            </a:r>
            <a:r>
              <a:rPr sz="2400">
                <a:latin typeface="Calibri"/>
                <a:cs typeface="Calibri"/>
              </a:rPr>
              <a:t>:</a:t>
            </a:r>
            <a:r>
              <a:rPr sz="2400" spc="-55">
                <a:latin typeface="Calibri"/>
                <a:cs typeface="Calibri"/>
              </a:rPr>
              <a:t> </a:t>
            </a:r>
            <a:r>
              <a:rPr sz="2400" b="1" spc="-25">
                <a:latin typeface="Calibri"/>
                <a:cs typeface="Calibri"/>
              </a:rPr>
              <a:t>C++ </a:t>
            </a:r>
            <a:r>
              <a:rPr sz="2400" b="1">
                <a:latin typeface="Calibri"/>
                <a:cs typeface="Calibri"/>
              </a:rPr>
              <a:t>classes</a:t>
            </a:r>
            <a:r>
              <a:rPr sz="2400">
                <a:latin typeface="Calibri"/>
                <a:cs typeface="Calibri"/>
              </a:rPr>
              <a:t>,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describing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the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physics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of</a:t>
            </a:r>
            <a:r>
              <a:rPr sz="2400" spc="-50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that </a:t>
            </a:r>
            <a:r>
              <a:rPr sz="2400" spc="-10">
                <a:latin typeface="Calibri"/>
                <a:cs typeface="Calibri"/>
              </a:rPr>
              <a:t>object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1000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Each</a:t>
            </a:r>
            <a:r>
              <a:rPr sz="2400" spc="-65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Component</a:t>
            </a:r>
            <a:r>
              <a:rPr sz="2400" b="1" spc="-6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has</a:t>
            </a:r>
            <a:r>
              <a:rPr sz="2400" spc="-6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parameters</a:t>
            </a:r>
            <a:r>
              <a:rPr sz="2400" spc="-95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called,</a:t>
            </a:r>
            <a:endParaRPr sz="2400">
              <a:latin typeface="Calibri"/>
              <a:cs typeface="Calibri"/>
            </a:endParaRPr>
          </a:p>
          <a:p>
            <a:pPr marL="812800">
              <a:lnSpc>
                <a:spcPct val="100000"/>
              </a:lnSpc>
            </a:pPr>
            <a:r>
              <a:rPr sz="2400" b="1">
                <a:latin typeface="Calibri"/>
                <a:cs typeface="Calibri"/>
              </a:rPr>
              <a:t>Data</a:t>
            </a:r>
            <a:r>
              <a:rPr sz="2400" b="1" spc="-60">
                <a:latin typeface="Calibri"/>
                <a:cs typeface="Calibri"/>
              </a:rPr>
              <a:t> </a:t>
            </a:r>
            <a:r>
              <a:rPr sz="2400" spc="-20">
                <a:latin typeface="Calibri"/>
                <a:cs typeface="Calibri"/>
              </a:rPr>
              <a:t>(topology,</a:t>
            </a:r>
            <a:r>
              <a:rPr sz="2400" spc="-90">
                <a:latin typeface="Calibri"/>
                <a:cs typeface="Calibri"/>
              </a:rPr>
              <a:t> </a:t>
            </a:r>
            <a:r>
              <a:rPr sz="2400" spc="-25">
                <a:latin typeface="Calibri"/>
                <a:cs typeface="Calibri"/>
              </a:rPr>
              <a:t>geometry,</a:t>
            </a:r>
            <a:r>
              <a:rPr sz="2400" spc="-80">
                <a:latin typeface="Calibri"/>
                <a:cs typeface="Calibri"/>
              </a:rPr>
              <a:t> </a:t>
            </a:r>
            <a:r>
              <a:rPr sz="2400" spc="-10">
                <a:latin typeface="Calibri"/>
                <a:cs typeface="Calibri"/>
              </a:rPr>
              <a:t>etc…)</a:t>
            </a:r>
            <a:endParaRPr sz="24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spcBef>
                <a:spcPts val="994"/>
              </a:spcBef>
              <a:buClr>
                <a:srgbClr val="C00000"/>
              </a:buClr>
              <a:buFont typeface="Wingdings"/>
              <a:buChar char=""/>
              <a:tabLst>
                <a:tab pos="812800" algn="l"/>
              </a:tabLst>
            </a:pPr>
            <a:r>
              <a:rPr sz="2400">
                <a:latin typeface="Calibri"/>
                <a:cs typeface="Calibri"/>
              </a:rPr>
              <a:t>It</a:t>
            </a:r>
            <a:r>
              <a:rPr sz="2400" spc="-4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is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described</a:t>
            </a:r>
            <a:r>
              <a:rPr sz="2400" spc="-2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using</a:t>
            </a:r>
            <a:r>
              <a:rPr sz="2400" spc="-40">
                <a:latin typeface="Calibri"/>
                <a:cs typeface="Calibri"/>
              </a:rPr>
              <a:t> </a:t>
            </a:r>
            <a:r>
              <a:rPr sz="2400" b="1">
                <a:latin typeface="Calibri"/>
                <a:cs typeface="Calibri"/>
              </a:rPr>
              <a:t>XML</a:t>
            </a:r>
            <a:r>
              <a:rPr sz="2400" b="1" spc="-35">
                <a:latin typeface="Calibri"/>
                <a:cs typeface="Calibri"/>
              </a:rPr>
              <a:t> </a:t>
            </a:r>
            <a:r>
              <a:rPr sz="2400">
                <a:latin typeface="Calibri"/>
                <a:cs typeface="Calibri"/>
              </a:rPr>
              <a:t>or</a:t>
            </a:r>
            <a:r>
              <a:rPr sz="2400" spc="-30">
                <a:latin typeface="Calibri"/>
                <a:cs typeface="Calibri"/>
              </a:rPr>
              <a:t> </a:t>
            </a:r>
            <a:r>
              <a:rPr sz="2400" b="1" spc="-10">
                <a:latin typeface="Calibri"/>
                <a:cs typeface="Calibri"/>
              </a:rPr>
              <a:t>Python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62471" y="1464563"/>
            <a:ext cx="2988564" cy="4995672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20"/>
              </a:lnSpc>
            </a:pPr>
            <a:fld id="{81D60167-4931-47E6-BA6A-407CBD079E47}" type="slidenum">
              <a:rPr spc="-25" dirty="0"/>
              <a:t>9</a:t>
            </a:fld>
            <a:endParaRPr spc="-25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258DA679D9A384DB46C4B32DB0BFFE6" ma:contentTypeVersion="10" ma:contentTypeDescription="Create a new document." ma:contentTypeScope="" ma:versionID="b5bb6894b4c4940f2dab744f16cffedc">
  <xsd:schema xmlns:xsd="http://www.w3.org/2001/XMLSchema" xmlns:xs="http://www.w3.org/2001/XMLSchema" xmlns:p="http://schemas.microsoft.com/office/2006/metadata/properties" xmlns:ns2="78d2541a-0243-4856-a1e8-b58075203417" xmlns:ns3="2db36bdd-87bf-402d-acad-8a948c6431f8" targetNamespace="http://schemas.microsoft.com/office/2006/metadata/properties" ma:root="true" ma:fieldsID="e7a79e1a8a4fa03d80976ad2f13dd1bb" ns2:_="" ns3:_="">
    <xsd:import namespace="78d2541a-0243-4856-a1e8-b58075203417"/>
    <xsd:import namespace="2db36bdd-87bf-402d-acad-8a948c6431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d2541a-0243-4856-a1e8-b580752034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b36bdd-87bf-402d-acad-8a948c6431f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789996B-2CFA-45F4-A82D-C10C48466CE4}">
  <ds:schemaRefs>
    <ds:schemaRef ds:uri="2db36bdd-87bf-402d-acad-8a948c6431f8"/>
    <ds:schemaRef ds:uri="78d2541a-0243-4856-a1e8-b5807520341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934E0A6-DBE7-4C9E-B60E-B1482F1E52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7C02CF-D687-4B86-BAA1-A3B45CA32D5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Presentazione su schermo (4:3)</PresentationFormat>
  <Slides>30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30</vt:i4>
      </vt:variant>
    </vt:vector>
  </HeadingPairs>
  <TitlesOfParts>
    <vt:vector size="31" baseType="lpstr">
      <vt:lpstr>Office Theme</vt:lpstr>
      <vt:lpstr>SOFA Framework</vt:lpstr>
      <vt:lpstr>SOFA - Simulation Open Framework Architecture</vt:lpstr>
      <vt:lpstr>SOFA Framework</vt:lpstr>
      <vt:lpstr>SOFA Software Architecture</vt:lpstr>
      <vt:lpstr>SOFA Application</vt:lpstr>
      <vt:lpstr>SOFA Architecture</vt:lpstr>
      <vt:lpstr>Download &amp; Install SOFA</vt:lpstr>
      <vt:lpstr>SOFA GUI</vt:lpstr>
      <vt:lpstr>SOFA Main Principles</vt:lpstr>
      <vt:lpstr>SOFA Main Principles</vt:lpstr>
      <vt:lpstr>SOFA Main Principles</vt:lpstr>
      <vt:lpstr>SOFA Main Principles</vt:lpstr>
      <vt:lpstr>SOFA – Using Python Intrepreter</vt:lpstr>
      <vt:lpstr>SOFA – Using runSofa GUI</vt:lpstr>
      <vt:lpstr>SOFA – Using runSofa GUI</vt:lpstr>
      <vt:lpstr>SOFA – Using runSofa GUI</vt:lpstr>
      <vt:lpstr>SOFA – Using runSofa GUI</vt:lpstr>
      <vt:lpstr>SOFA – Using runSofa GUI</vt:lpstr>
      <vt:lpstr>SOFA – Using runSofa GUI</vt:lpstr>
      <vt:lpstr>SOFA – Using runSofa GUI</vt:lpstr>
      <vt:lpstr>SOFA Main Principles</vt:lpstr>
      <vt:lpstr>SOFA Main Principles</vt:lpstr>
      <vt:lpstr>SOFA Main Principles</vt:lpstr>
      <vt:lpstr>SOFA Main Principles</vt:lpstr>
      <vt:lpstr>SOFA Main Principles</vt:lpstr>
      <vt:lpstr>SOFA Main Principles</vt:lpstr>
      <vt:lpstr>SOFA Simulation Features</vt:lpstr>
      <vt:lpstr>SOFA Simulation Features</vt:lpstr>
      <vt:lpstr>SOFA CORE + Plugins</vt:lpstr>
      <vt:lpstr>SOFA Application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ROCCO MOCCIA</dc:creator>
  <cp:revision>2</cp:revision>
  <dcterms:created xsi:type="dcterms:W3CDTF">2024-04-01T21:27:35Z</dcterms:created>
  <dcterms:modified xsi:type="dcterms:W3CDTF">2024-04-16T17:40:42Z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2023-05-08T00:00:00Z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2024-04-01T00:00:00Z</vt:filetime>
  </property>
  <property fmtid="{D5CDD505-2E9C-101B-9397-08002B2CF9AE}" pid="5" name="Producer">
    <vt:lpwstr>Microsoft® PowerPoint® for Microsoft 365</vt:lpwstr>
  </property>
  <property fmtid="{D5CDD505-2E9C-101B-9397-08002B2CF9AE}" pid="6" name="ContentTypeId">
    <vt:lpwstr>0x0101000258DA679D9A384DB46C4B32DB0BFFE6</vt:lpwstr>
  </property>
</Properties>
</file>

<file path=docProps/thumbnail.jpeg>
</file>